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Roboto"/>
      <p:regular r:id="rId34"/>
      <p:bold r:id="rId35"/>
      <p:italic r:id="rId36"/>
      <p:boldItalic r:id="rId37"/>
    </p:embeddedFont>
    <p:embeddedFont>
      <p:font typeface="Merriweather"/>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italic.fntdata"/><Relationship Id="rId20" Type="http://schemas.openxmlformats.org/officeDocument/2006/relationships/slide" Target="slides/slide15.xml"/><Relationship Id="rId41" Type="http://schemas.openxmlformats.org/officeDocument/2006/relationships/font" Target="fonts/Merriweather-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bold.fntdata"/><Relationship Id="rId12" Type="http://schemas.openxmlformats.org/officeDocument/2006/relationships/slide" Target="slides/slide7.xml"/><Relationship Id="rId34" Type="http://schemas.openxmlformats.org/officeDocument/2006/relationships/font" Target="fonts/Roboto-regular.fntdata"/><Relationship Id="rId15" Type="http://schemas.openxmlformats.org/officeDocument/2006/relationships/slide" Target="slides/slide10.xml"/><Relationship Id="rId37" Type="http://schemas.openxmlformats.org/officeDocument/2006/relationships/font" Target="fonts/Roboto-boldItalic.fntdata"/><Relationship Id="rId14" Type="http://schemas.openxmlformats.org/officeDocument/2006/relationships/slide" Target="slides/slide9.xml"/><Relationship Id="rId36" Type="http://schemas.openxmlformats.org/officeDocument/2006/relationships/font" Target="fonts/Roboto-italic.fntdata"/><Relationship Id="rId17" Type="http://schemas.openxmlformats.org/officeDocument/2006/relationships/slide" Target="slides/slide12.xml"/><Relationship Id="rId39" Type="http://schemas.openxmlformats.org/officeDocument/2006/relationships/font" Target="fonts/Merriweather-bold.fntdata"/><Relationship Id="rId16" Type="http://schemas.openxmlformats.org/officeDocument/2006/relationships/slide" Target="slides/slide11.xml"/><Relationship Id="rId38" Type="http://schemas.openxmlformats.org/officeDocument/2006/relationships/font" Target="fonts/Merriweather-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6c4dcc544c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6c4dcc544c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b="1" lang="en"/>
              <a:t>Read the RFP with a highlighter </a:t>
            </a:r>
            <a:endParaRPr b="1"/>
          </a:p>
          <a:p>
            <a:pPr indent="-298450" lvl="0" marL="457200" rtl="0" algn="l">
              <a:spcBef>
                <a:spcPts val="0"/>
              </a:spcBef>
              <a:spcAft>
                <a:spcPts val="0"/>
              </a:spcAft>
              <a:buSzPts val="1100"/>
              <a:buAutoNum type="arabicPeriod"/>
            </a:pPr>
            <a:r>
              <a:rPr lang="en"/>
              <a:t>Submission requirements:  </a:t>
            </a:r>
            <a:r>
              <a:rPr b="1" lang="en"/>
              <a:t>deadlines, formatting, etc. </a:t>
            </a:r>
            <a:endParaRPr b="1"/>
          </a:p>
          <a:p>
            <a:pPr indent="-298450" lvl="0" marL="457200" rtl="0" algn="l">
              <a:spcBef>
                <a:spcPts val="0"/>
              </a:spcBef>
              <a:spcAft>
                <a:spcPts val="0"/>
              </a:spcAft>
              <a:buSzPts val="1100"/>
              <a:buAutoNum type="arabicPeriod"/>
            </a:pPr>
            <a:r>
              <a:rPr lang="en"/>
              <a:t>Check for items you’ll need to submit with your grant </a:t>
            </a:r>
            <a:r>
              <a:rPr b="1" lang="en"/>
              <a:t>that require other people getting things to you</a:t>
            </a:r>
            <a:r>
              <a:rPr lang="en"/>
              <a:t> - count on delays! </a:t>
            </a:r>
            <a:endParaRPr/>
          </a:p>
          <a:p>
            <a:pPr indent="-298450" lvl="0" marL="457200" rtl="0" algn="l">
              <a:spcBef>
                <a:spcPts val="0"/>
              </a:spcBef>
              <a:spcAft>
                <a:spcPts val="0"/>
              </a:spcAft>
              <a:buSzPts val="1100"/>
              <a:buAutoNum type="arabicPeriod"/>
            </a:pPr>
            <a:r>
              <a:rPr lang="en"/>
              <a:t>Begin gathering data &amp; stories (</a:t>
            </a:r>
            <a:r>
              <a:rPr b="1" lang="en"/>
              <a:t>based on what you’ve read about the funder so far, what do you think they’ll want to hear?</a:t>
            </a:r>
            <a:r>
              <a:rPr lang="en"/>
              <a:t>)</a:t>
            </a:r>
            <a:endParaRPr/>
          </a:p>
          <a:p>
            <a:pPr indent="-298450" lvl="0" marL="457200" rtl="0" algn="l">
              <a:spcBef>
                <a:spcPts val="0"/>
              </a:spcBef>
              <a:spcAft>
                <a:spcPts val="0"/>
              </a:spcAft>
              <a:buSzPts val="1100"/>
              <a:buAutoNum type="arabicPeriod"/>
            </a:pPr>
            <a:r>
              <a:rPr b="1" lang="en"/>
              <a:t>Most funders encourage collaboration.  </a:t>
            </a:r>
            <a:r>
              <a:rPr lang="en"/>
              <a:t>If your program doesn’t already include collaboration with other </a:t>
            </a:r>
            <a:r>
              <a:rPr lang="en"/>
              <a:t>agencies</a:t>
            </a:r>
            <a:r>
              <a:rPr lang="en"/>
              <a:t>/orgs - who might you work with to strengthen both your program AND your </a:t>
            </a:r>
            <a:r>
              <a:rPr lang="en"/>
              <a:t>proposal</a:t>
            </a:r>
            <a:endParaRPr/>
          </a:p>
          <a:p>
            <a:pPr indent="-298450" lvl="0" marL="457200" rtl="0" algn="l">
              <a:spcBef>
                <a:spcPts val="0"/>
              </a:spcBef>
              <a:spcAft>
                <a:spcPts val="0"/>
              </a:spcAft>
              <a:buSzPts val="1100"/>
              <a:buAutoNum type="arabicPeriod"/>
            </a:pPr>
            <a:r>
              <a:rPr b="1" lang="en"/>
              <a:t>Do they provide any information on how they review grants?</a:t>
            </a:r>
            <a:r>
              <a:rPr lang="en"/>
              <a:t>  If they do, pay special attention to point value of each section and what they’ll be looking for in each section. </a:t>
            </a:r>
            <a:endParaRPr/>
          </a:p>
          <a:p>
            <a:pPr indent="-298450" lvl="0" marL="457200" rtl="0" algn="l">
              <a:spcBef>
                <a:spcPts val="0"/>
              </a:spcBef>
              <a:spcAft>
                <a:spcPts val="0"/>
              </a:spcAft>
              <a:buSzPts val="1100"/>
              <a:buAutoNum type="arabicPeriod"/>
            </a:pPr>
            <a:r>
              <a:rPr lang="en"/>
              <a:t>Now it’s time to write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6c4dcc544c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6c4dcc544c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75fc047fd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5fc047fd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b="1" lang="en"/>
              <a:t>Don’t get yourself removed from consideration</a:t>
            </a:r>
            <a:r>
              <a:rPr lang="en"/>
              <a:t> by not following the rules for submission.  Pay attention to margins, font size and style, page count, etc.  </a:t>
            </a:r>
            <a:endParaRPr/>
          </a:p>
          <a:p>
            <a:pPr indent="-298450" lvl="0" marL="457200" rtl="0" algn="l">
              <a:spcBef>
                <a:spcPts val="0"/>
              </a:spcBef>
              <a:spcAft>
                <a:spcPts val="0"/>
              </a:spcAft>
              <a:buSzPts val="1100"/>
              <a:buAutoNum type="arabicPeriod"/>
            </a:pPr>
            <a:r>
              <a:rPr b="1" lang="en"/>
              <a:t>Weave your case into every answer</a:t>
            </a:r>
            <a:r>
              <a:rPr lang="en"/>
              <a:t> (but be sure to still answer what they’ve asked you to answer!).  </a:t>
            </a:r>
            <a:r>
              <a:rPr lang="en"/>
              <a:t>Drug Free Communities example.</a:t>
            </a:r>
            <a:r>
              <a:rPr lang="en"/>
              <a:t>  By the time they get to the budget, they shouldn’t be at all surprised by your request because you’ve set it up in everything leading up to that point.</a:t>
            </a:r>
            <a:endParaRPr/>
          </a:p>
          <a:p>
            <a:pPr indent="-298450" lvl="0" marL="457200" rtl="0" algn="l">
              <a:spcBef>
                <a:spcPts val="0"/>
              </a:spcBef>
              <a:spcAft>
                <a:spcPts val="0"/>
              </a:spcAft>
              <a:buSzPts val="1100"/>
              <a:buAutoNum type="arabicPeriod"/>
            </a:pPr>
            <a:r>
              <a:rPr b="1" lang="en"/>
              <a:t>Tell the truth</a:t>
            </a:r>
            <a:r>
              <a:rPr lang="en"/>
              <a:t> - even if you don’t think it’s what the funder wants to hear.  It is better to be very transparent about your current situation than to try to avoid the question by giving them </a:t>
            </a:r>
            <a:r>
              <a:rPr i="1" lang="en"/>
              <a:t>other </a:t>
            </a:r>
            <a:r>
              <a:rPr lang="en"/>
              <a:t>information </a:t>
            </a:r>
            <a:endParaRPr/>
          </a:p>
          <a:p>
            <a:pPr indent="-298450" lvl="0" marL="457200" rtl="0" algn="l">
              <a:spcBef>
                <a:spcPts val="0"/>
              </a:spcBef>
              <a:spcAft>
                <a:spcPts val="0"/>
              </a:spcAft>
              <a:buSzPts val="1100"/>
              <a:buAutoNum type="arabicPeriod"/>
            </a:pPr>
            <a:r>
              <a:rPr b="1" lang="en"/>
              <a:t>Problem</a:t>
            </a:r>
            <a:r>
              <a:rPr lang="en"/>
              <a:t> (it’s not lack of funding) = situation that necessitates your program (homelessness, hungry children); </a:t>
            </a:r>
            <a:r>
              <a:rPr b="1" lang="en"/>
              <a:t>Outcome</a:t>
            </a:r>
            <a:r>
              <a:rPr lang="en"/>
              <a:t> (it’s not more money) = desired change that situation; </a:t>
            </a:r>
            <a:r>
              <a:rPr b="1" lang="en"/>
              <a:t>Method</a:t>
            </a:r>
            <a:r>
              <a:rPr lang="en"/>
              <a:t> = the </a:t>
            </a:r>
            <a:r>
              <a:rPr lang="en"/>
              <a:t>activities</a:t>
            </a:r>
            <a:r>
              <a:rPr lang="en"/>
              <a:t> you’re asking the funder to support.  Remember that most grantmakers are most interested in OUTCOMES.</a:t>
            </a:r>
            <a:endParaRPr/>
          </a:p>
          <a:p>
            <a:pPr indent="-298450" lvl="0" marL="457200" rtl="0" algn="l">
              <a:spcBef>
                <a:spcPts val="0"/>
              </a:spcBef>
              <a:spcAft>
                <a:spcPts val="0"/>
              </a:spcAft>
              <a:buSzPts val="1100"/>
              <a:buAutoNum type="arabicPeriod"/>
            </a:pPr>
            <a:r>
              <a:rPr b="1" lang="en"/>
              <a:t>Be realistic.</a:t>
            </a:r>
            <a:r>
              <a:rPr lang="en"/>
              <a:t> You will be asked to report on what you’ve proposed.  Don’t make yourself responsible for more than what could possibly be attributed to your program.    </a:t>
            </a:r>
            <a:endParaRPr/>
          </a:p>
          <a:p>
            <a:pPr indent="-298450" lvl="0" marL="457200" rtl="0" algn="l">
              <a:spcBef>
                <a:spcPts val="0"/>
              </a:spcBef>
              <a:spcAft>
                <a:spcPts val="0"/>
              </a:spcAft>
              <a:buSzPts val="1100"/>
              <a:buAutoNum type="arabicPeriod"/>
            </a:pPr>
            <a:r>
              <a:rPr lang="en"/>
              <a:t>Use the </a:t>
            </a:r>
            <a:r>
              <a:rPr b="1" lang="en"/>
              <a:t>scoring criteria</a:t>
            </a:r>
            <a:r>
              <a:rPr lang="en"/>
              <a:t> you found during your research phase to do your own mock review.  Have you answered every question?  Have you given proper attention to the questions that are most heavily weighted?  If scoring criteria isn’t available, you can still do a mock review.  You </a:t>
            </a:r>
            <a:r>
              <a:rPr i="1" lang="en"/>
              <a:t>can </a:t>
            </a:r>
            <a:r>
              <a:rPr lang="en"/>
              <a:t>pay to have someone do a mock review for you (I have done it for Federal grant and found it to be worthwhile)</a:t>
            </a:r>
            <a:endParaRPr/>
          </a:p>
          <a:p>
            <a:pPr indent="-298450" lvl="0" marL="457200" rtl="0" algn="l">
              <a:spcBef>
                <a:spcPts val="0"/>
              </a:spcBef>
              <a:spcAft>
                <a:spcPts val="0"/>
              </a:spcAft>
              <a:buSzPts val="1100"/>
              <a:buAutoNum type="arabicPeriod"/>
            </a:pPr>
            <a:r>
              <a:rPr lang="en"/>
              <a:t>Whether you think you’re a good writer or not, ALWAYS </a:t>
            </a:r>
            <a:r>
              <a:rPr b="1" lang="en"/>
              <a:t>have someone proofread</a:t>
            </a:r>
            <a:r>
              <a:rPr lang="en"/>
              <a:t> your grant proposal before you submit it.  Don’t let your reviewers be distracted by poor grammar, confusing sentences, etc.  It may be helpful to have someone who doesn’t know your program/organization read it to see if the content makes sense to them.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75fc047fdf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5fc047fdf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b="1" lang="en"/>
              <a:t>Tailor your request to what you know about the funder and what is realistic for your program.</a:t>
            </a:r>
            <a:r>
              <a:rPr lang="en"/>
              <a:t>  Requesting the maximum amount “because you know you’re not going to get it” isn’t a good strategy - funders see through that.</a:t>
            </a:r>
            <a:endParaRPr/>
          </a:p>
          <a:p>
            <a:pPr indent="-298450" lvl="0" marL="457200" rtl="0" algn="l">
              <a:spcBef>
                <a:spcPts val="0"/>
              </a:spcBef>
              <a:spcAft>
                <a:spcPts val="0"/>
              </a:spcAft>
              <a:buSzPts val="1100"/>
              <a:buAutoNum type="arabicPeriod"/>
            </a:pPr>
            <a:r>
              <a:rPr lang="en"/>
              <a:t>Round numbers like $10,000 for staff time and $10,000 for program supplies = $20,000  request aren’t realistic - - - </a:t>
            </a:r>
            <a:r>
              <a:rPr b="1" lang="en"/>
              <a:t>use real cost projections </a:t>
            </a:r>
            <a:endParaRPr b="1"/>
          </a:p>
          <a:p>
            <a:pPr indent="-298450" lvl="0" marL="457200" rtl="0" algn="l">
              <a:spcBef>
                <a:spcPts val="0"/>
              </a:spcBef>
              <a:spcAft>
                <a:spcPts val="0"/>
              </a:spcAft>
              <a:buSzPts val="1100"/>
              <a:buAutoNum type="arabicPeriod"/>
            </a:pPr>
            <a:r>
              <a:rPr b="1" lang="en"/>
              <a:t>Explain the numbers!</a:t>
            </a:r>
            <a:r>
              <a:rPr lang="en"/>
              <a:t>  Instead of lumping all program supplies into one line item, provide the details - what will actually be purchased with these grant funds?  </a:t>
            </a:r>
            <a:endParaRPr/>
          </a:p>
          <a:p>
            <a:pPr indent="-298450" lvl="0" marL="457200" rtl="0" algn="l">
              <a:spcBef>
                <a:spcPts val="0"/>
              </a:spcBef>
              <a:spcAft>
                <a:spcPts val="0"/>
              </a:spcAft>
              <a:buSzPts val="1100"/>
              <a:buAutoNum type="arabicPeriod"/>
            </a:pPr>
            <a:r>
              <a:rPr b="1" lang="en"/>
              <a:t>But don’t submit a complicated budget </a:t>
            </a:r>
            <a:r>
              <a:rPr lang="en"/>
              <a:t>from your accounting person.  Simplify the formatting (if you aren’t required to submit it a specific way) and use “regular” language to explain things.  </a:t>
            </a:r>
            <a:endParaRPr/>
          </a:p>
          <a:p>
            <a:pPr indent="-298450" lvl="0" marL="457200" rtl="0" algn="l">
              <a:spcBef>
                <a:spcPts val="0"/>
              </a:spcBef>
              <a:spcAft>
                <a:spcPts val="0"/>
              </a:spcAft>
              <a:buSzPts val="1100"/>
              <a:buAutoNum type="arabicPeriod"/>
            </a:pPr>
            <a:r>
              <a:rPr lang="en"/>
              <a:t>The </a:t>
            </a:r>
            <a:r>
              <a:rPr b="1" lang="en"/>
              <a:t>budget justification/narrative</a:t>
            </a:r>
            <a:r>
              <a:rPr lang="en"/>
              <a:t> is one last chance to explain your work!  Take advantage of it and use that opportunity to make your case again.</a:t>
            </a:r>
            <a:endParaRPr/>
          </a:p>
          <a:p>
            <a:pPr indent="0" lvl="0" marL="45720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6c958b9f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6c958b9f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Make sure you “hit home” the parts that matter the most to the reviewer.  You know what matters most if you know how questions are weighted.</a:t>
            </a:r>
            <a:endParaRPr/>
          </a:p>
          <a:p>
            <a:pPr indent="-298450" lvl="0" marL="457200" rtl="0" algn="l">
              <a:spcBef>
                <a:spcPts val="0"/>
              </a:spcBef>
              <a:spcAft>
                <a:spcPts val="0"/>
              </a:spcAft>
              <a:buSzPts val="1100"/>
              <a:buAutoNum type="arabicPeriod"/>
            </a:pPr>
            <a:r>
              <a:rPr lang="en"/>
              <a:t>Unless you’ve been instructed NOT to, use their headings in your proposal so they can easily see where your response is.  Do NOT reference other parts of the grant (“see question 2”) as an answer to another question.</a:t>
            </a:r>
            <a:endParaRPr/>
          </a:p>
          <a:p>
            <a:pPr indent="-298450" lvl="0" marL="457200" rtl="0" algn="l">
              <a:spcBef>
                <a:spcPts val="0"/>
              </a:spcBef>
              <a:spcAft>
                <a:spcPts val="0"/>
              </a:spcAft>
              <a:buSzPts val="1100"/>
              <a:buAutoNum type="arabicPeriod"/>
            </a:pPr>
            <a:r>
              <a:rPr lang="en"/>
              <a:t>The reviewers think you’re being lazy if you copy and paste sections of your grant into multiple areas. </a:t>
            </a:r>
            <a:endParaRPr/>
          </a:p>
          <a:p>
            <a:pPr indent="-298450" lvl="0" marL="457200" rtl="0" algn="l">
              <a:spcBef>
                <a:spcPts val="0"/>
              </a:spcBef>
              <a:spcAft>
                <a:spcPts val="0"/>
              </a:spcAft>
              <a:buSzPts val="1100"/>
              <a:buAutoNum type="arabicPeriod"/>
            </a:pPr>
            <a:r>
              <a:rPr lang="en"/>
              <a:t>Don’t distract the reviewer from your main message by using big words or long sentences.  I once heard a Federal reviewer say that if she has to re-read a sentence more than twice to understand it, she begins suspecting that the applicant isn’t clear about their own work.</a:t>
            </a:r>
            <a:endParaRPr/>
          </a:p>
          <a:p>
            <a:pPr indent="-298450" lvl="0" marL="457200" rtl="0" algn="l">
              <a:spcBef>
                <a:spcPts val="0"/>
              </a:spcBef>
              <a:spcAft>
                <a:spcPts val="0"/>
              </a:spcAft>
              <a:buSzPts val="1100"/>
              <a:buAutoNum type="arabicPeriod"/>
            </a:pPr>
            <a:r>
              <a:rPr lang="en"/>
              <a:t>Stop yourself from using jargon or acronyms.  Explain data in layman’s terms and articulate why things are important.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 a reviewer!  Federal grants, United Way, etc.</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75fc047fdf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75fc047fdf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47a15f128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47a15f128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6c94df1c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c94df1c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Every award letter is different, just like the grants themselves!  Make sure you do all that they ask of you right away.</a:t>
            </a:r>
            <a:endParaRPr/>
          </a:p>
          <a:p>
            <a:pPr indent="-298450" lvl="0" marL="457200" rtl="0" algn="l">
              <a:spcBef>
                <a:spcPts val="0"/>
              </a:spcBef>
              <a:spcAft>
                <a:spcPts val="0"/>
              </a:spcAft>
              <a:buSzPts val="1100"/>
              <a:buAutoNum type="arabicPeriod"/>
            </a:pPr>
            <a:r>
              <a:rPr lang="en"/>
              <a:t>When you receive your first check, send a formal acknowledgment letter </a:t>
            </a:r>
            <a:endParaRPr/>
          </a:p>
          <a:p>
            <a:pPr indent="-298450" lvl="0" marL="457200" rtl="0" algn="l">
              <a:spcBef>
                <a:spcPts val="0"/>
              </a:spcBef>
              <a:spcAft>
                <a:spcPts val="0"/>
              </a:spcAft>
              <a:buSzPts val="1100"/>
              <a:buAutoNum type="arabicPeriod"/>
            </a:pPr>
            <a:r>
              <a:rPr lang="en"/>
              <a:t>Send a handwritten thank you note right away - no need to wait </a:t>
            </a:r>
            <a:endParaRPr/>
          </a:p>
          <a:p>
            <a:pPr indent="-298450" lvl="0" marL="457200" rtl="0" algn="l">
              <a:spcBef>
                <a:spcPts val="0"/>
              </a:spcBef>
              <a:spcAft>
                <a:spcPts val="0"/>
              </a:spcAft>
              <a:buSzPts val="1100"/>
              <a:buAutoNum type="arabicPeriod"/>
            </a:pPr>
            <a:r>
              <a:rPr lang="en"/>
              <a:t>If you asked someone questions and they helped you, give that person a call and say thank you!</a:t>
            </a:r>
            <a:endParaRPr/>
          </a:p>
          <a:p>
            <a:pPr indent="-298450" lvl="0" marL="457200" rtl="0" algn="l">
              <a:spcBef>
                <a:spcPts val="0"/>
              </a:spcBef>
              <a:spcAft>
                <a:spcPts val="0"/>
              </a:spcAft>
              <a:buSzPts val="1100"/>
              <a:buAutoNum type="arabicPeriod"/>
            </a:pPr>
            <a:r>
              <a:rPr lang="en"/>
              <a:t>Ask if you can publicly thank the funder.  Grantmakers and donors like being in good company! </a:t>
            </a:r>
            <a:endParaRPr/>
          </a:p>
          <a:p>
            <a:pPr indent="-298450" lvl="0" marL="457200" rtl="0" algn="l">
              <a:spcBef>
                <a:spcPts val="0"/>
              </a:spcBef>
              <a:spcAft>
                <a:spcPts val="0"/>
              </a:spcAft>
              <a:buSzPts val="1100"/>
              <a:buAutoNum type="arabicPeriod"/>
            </a:pPr>
            <a:r>
              <a:rPr lang="en"/>
              <a:t>Have a heartwarming event coming up?  Tell your new funder to save the date and come see their investment at work!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6c4dcc544c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6c4dcc544c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6c4dcc544c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6c4dcc544c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Grant Space:  Resources - Sample Documents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GuideStar &amp; Candid blogs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Nonprofit AF - Good for a laugh.  Look under Topics - Grantwriting for good (and funny) blogs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Best strategies for strengthening grant writing skills is practicing and becoming a grant reviewer.</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6c7a2793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6c7a2793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“small shops” in mind, much of today’s focus will be on private foundation grants.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We’re going to spend a lot of time on finding the right grant because it will help these other objectives fall into place.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75fc047fdf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75fc047fdf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75fc047fdf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75fc047fdf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75fc047fdf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75fc047fdf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434343"/>
                </a:solidFill>
              </a:rPr>
              <a:t>We believe every child should enter school on a path to succeed and, to do this, we must move the entire family forward together.</a:t>
            </a:r>
            <a:endParaRPr>
              <a:solidFill>
                <a:srgbClr val="434343"/>
              </a:solidFill>
            </a:endParaRPr>
          </a:p>
          <a:p>
            <a:pPr indent="0" lvl="0" marL="0" rtl="0" algn="l">
              <a:lnSpc>
                <a:spcPct val="115000"/>
              </a:lnSpc>
              <a:spcBef>
                <a:spcPts val="1600"/>
              </a:spcBef>
              <a:spcAft>
                <a:spcPts val="1600"/>
              </a:spcAft>
              <a:buNone/>
            </a:pPr>
            <a:r>
              <a:rPr lang="en">
                <a:solidFill>
                  <a:srgbClr val="434343"/>
                </a:solidFill>
              </a:rPr>
              <a:t>We believe that all young people should graduate from high school prepared to succeed in work and life.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75fc047fdf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75fc047fdf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75fc047fdf_1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75fc047fdf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75fc047fdf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75fc047fdf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75fc047fdf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75fc047fdf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75fc047fdf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75fc047fdf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6c94df1ca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6c94df1ca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75fc047fdf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75fc047fdf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you begin looking for or writing grants, you need to know what you’re looking for so you know which opportunities are worth chasing.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Outcome = desired change to the problem you stated in #2</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6c4dcc544c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c4dcc544c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Lots of free and paid resources available here (including blog!).  Helpful for getting a big picture view of foundation and corporate giving - a sort of who’s who by state can be found under RESOURCES - STATE GRANT RESOURCES.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6c4dcc544c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6c4dcc544c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Made available at no cost thanks to support from the Vermont Community Foundation, AD Henderson </a:t>
            </a:r>
            <a:r>
              <a:rPr lang="en"/>
              <a:t>Foundation</a:t>
            </a:r>
            <a:r>
              <a:rPr lang="en"/>
              <a:t>, and the Bay &amp; Paul Foundations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TEST SEARCH: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Arts &amp; Culture </a:t>
            </a:r>
            <a:endParaRPr/>
          </a:p>
          <a:p>
            <a:pPr indent="0" lvl="0" marL="0" rtl="0" algn="l">
              <a:spcBef>
                <a:spcPts val="0"/>
              </a:spcBef>
              <a:spcAft>
                <a:spcPts val="0"/>
              </a:spcAft>
              <a:buNone/>
            </a:pPr>
            <a:r>
              <a:rPr lang="en"/>
              <a:t>Vermont</a:t>
            </a:r>
            <a:endParaRPr/>
          </a:p>
          <a:p>
            <a:pPr indent="0" lvl="0" marL="0" rtl="0" algn="l">
              <a:spcBef>
                <a:spcPts val="0"/>
              </a:spcBef>
              <a:spcAft>
                <a:spcPts val="0"/>
              </a:spcAft>
              <a:buNone/>
            </a:pPr>
            <a:r>
              <a:rPr lang="en"/>
              <a:t>Children &amp; Youth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Yields 429 results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Show how to sort results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NARROW RESULTS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Folk Arts &amp; Cultural Awareness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Yields 14 results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Sort by grant size - look into the TURREL FUND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Part 8 (VIII) PAGE 6:  Paid staff here.  Trustees are in Statement 13 (page 19)</a:t>
            </a:r>
            <a:endParaRPr/>
          </a:p>
          <a:p>
            <a:pPr indent="0" lvl="0" marL="0" rtl="0" algn="l">
              <a:spcBef>
                <a:spcPts val="0"/>
              </a:spcBef>
              <a:spcAft>
                <a:spcPts val="0"/>
              </a:spcAft>
              <a:buNone/>
            </a:pPr>
            <a:r>
              <a:rPr lang="en"/>
              <a:t>Part 15 (XV) PAGE 10:  Information about how to apply (note the box about “preselected charitable orgs”) - Statement 15</a:t>
            </a:r>
            <a:endParaRPr/>
          </a:p>
          <a:p>
            <a:pPr indent="0" lvl="0" marL="0" rtl="0" algn="l">
              <a:spcBef>
                <a:spcPts val="0"/>
              </a:spcBef>
              <a:spcAft>
                <a:spcPts val="0"/>
              </a:spcAft>
              <a:buNone/>
            </a:pPr>
            <a:r>
              <a:rPr lang="en"/>
              <a:t>PAGE 11:  List of grants (see Attachment B, page 24)</a:t>
            </a:r>
            <a:endParaRPr/>
          </a:p>
          <a:p>
            <a:pPr indent="0" lvl="0" marL="0" rtl="0" algn="l">
              <a:spcBef>
                <a:spcPts val="0"/>
              </a:spcBef>
              <a:spcAft>
                <a:spcPts val="0"/>
              </a:spcAft>
              <a:buNone/>
            </a:pPr>
            <a:r>
              <a:rPr lang="en"/>
              <a:t>PAGE 22:  Information about their investments in case that’s important to your organization’s values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6c4dcc544c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6c4dcc544c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Foundation Center &amp; Guidestar merged and became Candid quite recently.  Go to place for looking up 990s.  Go to “Things you can do” - “Research and Verify Nonprofits” - 990 finder.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6c7a27935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6c7a27935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Very dense site.  Go to “LEARN GRANTS” - “Grant Terminology” for glossary of terms used mostly in State &amp; Federal funding. “Grant Making Agencies” may be helpful in narrowing your search.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6c4dcc544c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6c4dcc544c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6c05ab169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6c05ab169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Make sure your organization and program are </a:t>
            </a:r>
            <a:r>
              <a:rPr b="1" lang="en"/>
              <a:t>eligible</a:t>
            </a:r>
            <a:r>
              <a:rPr lang="en"/>
              <a:t> by carefully reviewing eligibility requirements </a:t>
            </a:r>
            <a:endParaRPr/>
          </a:p>
          <a:p>
            <a:pPr indent="-298450" lvl="0" marL="457200" rtl="0" algn="l">
              <a:spcBef>
                <a:spcPts val="0"/>
              </a:spcBef>
              <a:spcAft>
                <a:spcPts val="0"/>
              </a:spcAft>
              <a:buSzPts val="1100"/>
              <a:buAutoNum type="arabicPeriod"/>
            </a:pPr>
            <a:r>
              <a:rPr lang="en"/>
              <a:t>Review</a:t>
            </a:r>
            <a:r>
              <a:rPr b="1" lang="en"/>
              <a:t> application information</a:t>
            </a:r>
            <a:r>
              <a:rPr lang="en"/>
              <a:t> to get a sense of how much money is available and how much work the application process is </a:t>
            </a:r>
            <a:endParaRPr/>
          </a:p>
          <a:p>
            <a:pPr indent="-298450" lvl="0" marL="457200" rtl="0" algn="l">
              <a:spcBef>
                <a:spcPts val="0"/>
              </a:spcBef>
              <a:spcAft>
                <a:spcPts val="0"/>
              </a:spcAft>
              <a:buSzPts val="1100"/>
              <a:buAutoNum type="arabicPeriod"/>
            </a:pPr>
            <a:r>
              <a:rPr lang="en"/>
              <a:t>What are the </a:t>
            </a:r>
            <a:r>
              <a:rPr b="1" lang="en"/>
              <a:t>reporting requirements</a:t>
            </a:r>
            <a:r>
              <a:rPr lang="en"/>
              <a:t>?  Does your organization have the capacity to fulfill the terms of the grant with this foundation?</a:t>
            </a:r>
            <a:endParaRPr/>
          </a:p>
          <a:p>
            <a:pPr indent="-298450" lvl="0" marL="457200" rtl="0" algn="l">
              <a:spcBef>
                <a:spcPts val="0"/>
              </a:spcBef>
              <a:spcAft>
                <a:spcPts val="0"/>
              </a:spcAft>
              <a:buSzPts val="1100"/>
              <a:buAutoNum type="arabicPeriod"/>
            </a:pPr>
            <a:r>
              <a:rPr lang="en"/>
              <a:t>Look for</a:t>
            </a:r>
            <a:r>
              <a:rPr b="1" lang="en"/>
              <a:t> funding restrictions or requirements.</a:t>
            </a:r>
            <a:r>
              <a:rPr lang="en"/>
              <a:t>  I have ever needed local dollars to cover what State/Federal grants won’t - like food!  Do they give the kind of funding you need?  Does receiving the funding come with any strings attached?</a:t>
            </a:r>
            <a:endParaRPr/>
          </a:p>
          <a:p>
            <a:pPr indent="-298450" lvl="0" marL="457200" rtl="0" algn="l">
              <a:spcBef>
                <a:spcPts val="0"/>
              </a:spcBef>
              <a:spcAft>
                <a:spcPts val="0"/>
              </a:spcAft>
              <a:buSzPts val="1100"/>
              <a:buAutoNum type="arabicPeriod"/>
            </a:pPr>
            <a:r>
              <a:rPr b="1" lang="en"/>
              <a:t>990</a:t>
            </a:r>
            <a:r>
              <a:rPr lang="en"/>
              <a:t>:  Do you or anyone on your board/staff know anyone listed as a trustee, who else are they funding (and for how much), are they invested in anything that is a deal breaker for your org</a:t>
            </a:r>
            <a:endParaRPr/>
          </a:p>
          <a:p>
            <a:pPr indent="-298450" lvl="0" marL="457200" rtl="0" algn="l">
              <a:spcBef>
                <a:spcPts val="0"/>
              </a:spcBef>
              <a:spcAft>
                <a:spcPts val="0"/>
              </a:spcAft>
              <a:buSzPts val="1100"/>
              <a:buAutoNum type="arabicPeriod"/>
            </a:pPr>
            <a:r>
              <a:rPr lang="en"/>
              <a:t>After reading the grant guidelines and application </a:t>
            </a:r>
            <a:r>
              <a:rPr lang="en"/>
              <a:t>questions</a:t>
            </a:r>
            <a:r>
              <a:rPr lang="en"/>
              <a:t> - </a:t>
            </a:r>
            <a:r>
              <a:rPr b="1" lang="en"/>
              <a:t>what questions do you have for the funder?</a:t>
            </a:r>
            <a:r>
              <a:rPr lang="en"/>
              <a:t>  If they accept calls or emails, call or email them!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9" name="Shape 59"/>
        <p:cNvGrpSpPr/>
        <p:nvPr/>
      </p:nvGrpSpPr>
      <p:grpSpPr>
        <a:xfrm>
          <a:off x="0" y="0"/>
          <a:ext cx="0" cy="0"/>
          <a:chOff x="0" y="0"/>
          <a:chExt cx="0" cy="0"/>
        </a:xfrm>
      </p:grpSpPr>
      <p:sp>
        <p:nvSpPr>
          <p:cNvPr id="60" name="Google Shape;60;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61" name="Google Shape;61;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62" name="Google Shape;6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3" name="Shape 63"/>
        <p:cNvGrpSpPr/>
        <p:nvPr/>
      </p:nvGrpSpPr>
      <p:grpSpPr>
        <a:xfrm>
          <a:off x="0" y="0"/>
          <a:ext cx="0" cy="0"/>
          <a:chOff x="0" y="0"/>
          <a:chExt cx="0" cy="0"/>
        </a:xfrm>
      </p:grpSpPr>
      <p:sp>
        <p:nvSpPr>
          <p:cNvPr id="64" name="Google Shape;6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6" name="Google Shape;26;p4"/>
          <p:cNvPicPr preferRelativeResize="0"/>
          <p:nvPr/>
        </p:nvPicPr>
        <p:blipFill>
          <a:blip r:embed="rId2">
            <a:alphaModFix/>
          </a:blip>
          <a:stretch>
            <a:fillRect/>
          </a:stretch>
        </p:blipFill>
        <p:spPr>
          <a:xfrm>
            <a:off x="7971550" y="4663225"/>
            <a:ext cx="1049599"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0" name="Google Shape;30;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3" name="Google Shape;33;p5"/>
          <p:cNvPicPr preferRelativeResize="0"/>
          <p:nvPr/>
        </p:nvPicPr>
        <p:blipFill>
          <a:blip r:embed="rId2">
            <a:alphaModFix/>
          </a:blip>
          <a:stretch>
            <a:fillRect/>
          </a:stretch>
        </p:blipFill>
        <p:spPr>
          <a:xfrm>
            <a:off x="7971550" y="4663225"/>
            <a:ext cx="1049599" cy="39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4" name="Shape 34"/>
        <p:cNvGrpSpPr/>
        <p:nvPr/>
      </p:nvGrpSpPr>
      <p:grpSpPr>
        <a:xfrm>
          <a:off x="0" y="0"/>
          <a:ext cx="0" cy="0"/>
          <a:chOff x="0" y="0"/>
          <a:chExt cx="0" cy="0"/>
        </a:xfrm>
      </p:grpSpPr>
      <p:sp>
        <p:nvSpPr>
          <p:cNvPr id="35" name="Google Shape;35;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8" name="Google Shape;38;p6"/>
          <p:cNvPicPr preferRelativeResize="0"/>
          <p:nvPr/>
        </p:nvPicPr>
        <p:blipFill>
          <a:blip r:embed="rId2">
            <a:alphaModFix/>
          </a:blip>
          <a:stretch>
            <a:fillRect/>
          </a:stretch>
        </p:blipFill>
        <p:spPr>
          <a:xfrm>
            <a:off x="7971550" y="4663225"/>
            <a:ext cx="1049599" cy="393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9" name="Shape 39"/>
        <p:cNvGrpSpPr/>
        <p:nvPr/>
      </p:nvGrpSpPr>
      <p:grpSpPr>
        <a:xfrm>
          <a:off x="0" y="0"/>
          <a:ext cx="0" cy="0"/>
          <a:chOff x="0" y="0"/>
          <a:chExt cx="0" cy="0"/>
        </a:xfrm>
      </p:grpSpPr>
      <p:sp>
        <p:nvSpPr>
          <p:cNvPr id="40" name="Google Shape;40;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2" name="Google Shape;42;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3" name="Google Shape;43;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4" name="Google Shape;44;p7"/>
          <p:cNvPicPr preferRelativeResize="0"/>
          <p:nvPr/>
        </p:nvPicPr>
        <p:blipFill>
          <a:blip r:embed="rId2">
            <a:alphaModFix/>
          </a:blip>
          <a:stretch>
            <a:fillRect/>
          </a:stretch>
        </p:blipFill>
        <p:spPr>
          <a:xfrm>
            <a:off x="7971550" y="4663225"/>
            <a:ext cx="1049599" cy="393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5" name="Shape 45"/>
        <p:cNvGrpSpPr/>
        <p:nvPr/>
      </p:nvGrpSpPr>
      <p:grpSpPr>
        <a:xfrm>
          <a:off x="0" y="0"/>
          <a:ext cx="0" cy="0"/>
          <a:chOff x="0" y="0"/>
          <a:chExt cx="0" cy="0"/>
        </a:xfrm>
      </p:grpSpPr>
      <p:sp>
        <p:nvSpPr>
          <p:cNvPr id="46" name="Google Shape;46;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7" name="Google Shape;4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51" name="Google Shape;51;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52" name="Google Shape;52;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3" name="Google Shape;53;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9"/>
          <p:cNvPicPr preferRelativeResize="0"/>
          <p:nvPr/>
        </p:nvPicPr>
        <p:blipFill>
          <a:blip r:embed="rId2">
            <a:alphaModFix/>
          </a:blip>
          <a:stretch>
            <a:fillRect/>
          </a:stretch>
        </p:blipFill>
        <p:spPr>
          <a:xfrm>
            <a:off x="7971550" y="4663225"/>
            <a:ext cx="1049599" cy="393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5" name="Shape 55"/>
        <p:cNvGrpSpPr/>
        <p:nvPr/>
      </p:nvGrpSpPr>
      <p:grpSpPr>
        <a:xfrm>
          <a:off x="0" y="0"/>
          <a:ext cx="0" cy="0"/>
          <a:chOff x="0" y="0"/>
          <a:chExt cx="0" cy="0"/>
        </a:xfrm>
      </p:grpSpPr>
      <p:sp>
        <p:nvSpPr>
          <p:cNvPr id="56" name="Google Shape;56;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8" name="Google Shape;5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www.grantspace.org" TargetMode="External"/><Relationship Id="rId4" Type="http://schemas.openxmlformats.org/officeDocument/2006/relationships/hyperlink" Target="https://trust.guidestar.org/topic/grant-writing" TargetMode="External"/><Relationship Id="rId5" Type="http://schemas.openxmlformats.org/officeDocument/2006/relationships/hyperlink" Target="https://blog.candid.org/" TargetMode="External"/><Relationship Id="rId6" Type="http://schemas.openxmlformats.org/officeDocument/2006/relationships/hyperlink" Target="https://nonprofitaf.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mailto:helena@unitedwayaddisoncounty.org" TargetMode="External"/><Relationship Id="rId4" Type="http://schemas.openxmlformats.org/officeDocument/2006/relationships/hyperlink" Target="mailto:lee@unitedwayaddisoncounty.org" TargetMode="External"/><Relationship Id="rId5" Type="http://schemas.openxmlformats.org/officeDocument/2006/relationships/hyperlink" Target="mailto:linnea@unitedwayaddisoncounty.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tgci.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fdovermont.foundationcenter.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candid.org/research-and-verify-nonprofits/990-find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grants.go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3"/>
          <p:cNvSpPr txBox="1"/>
          <p:nvPr>
            <p:ph type="ctrTitle"/>
          </p:nvPr>
        </p:nvSpPr>
        <p:spPr>
          <a:xfrm>
            <a:off x="311700" y="7889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Grant Writing 101</a:t>
            </a:r>
            <a:endParaRPr/>
          </a:p>
        </p:txBody>
      </p:sp>
      <p:pic>
        <p:nvPicPr>
          <p:cNvPr id="70" name="Google Shape;70;p13"/>
          <p:cNvPicPr preferRelativeResize="0"/>
          <p:nvPr/>
        </p:nvPicPr>
        <p:blipFill>
          <a:blip r:embed="rId3">
            <a:alphaModFix/>
          </a:blip>
          <a:stretch>
            <a:fillRect/>
          </a:stretch>
        </p:blipFill>
        <p:spPr>
          <a:xfrm>
            <a:off x="1383600" y="2191375"/>
            <a:ext cx="2028650" cy="760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found the one!  It’s time to write.</a:t>
            </a:r>
            <a:endParaRPr/>
          </a:p>
        </p:txBody>
      </p:sp>
      <p:sp>
        <p:nvSpPr>
          <p:cNvPr id="124" name="Google Shape;124;p22"/>
          <p:cNvSpPr txBox="1"/>
          <p:nvPr>
            <p:ph idx="1" type="body"/>
          </p:nvPr>
        </p:nvSpPr>
        <p:spPr>
          <a:xfrm>
            <a:off x="4572000" y="500925"/>
            <a:ext cx="4166400" cy="3947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accent1"/>
              </a:buClr>
              <a:buSzPts val="1800"/>
              <a:buChar char="●"/>
            </a:pPr>
            <a:r>
              <a:rPr lang="en" sz="1800">
                <a:solidFill>
                  <a:schemeClr val="accent1"/>
                </a:solidFill>
              </a:rPr>
              <a:t>No it’s not.  It’s time to read the application information again.  And then one more time.  </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Make note of submission requirements</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Check for items you need time to gather (signatures, letters of support, etc.)</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Gather your data and stories</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Identify potential collaborators</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Find their scoring criteria</a:t>
            </a:r>
            <a:endParaRPr sz="1800">
              <a:solidFill>
                <a:schemeClr val="accent1"/>
              </a:solidFill>
            </a:endParaRPr>
          </a:p>
          <a:p>
            <a:pPr indent="-342900" lvl="0" marL="457200" rtl="0" algn="l">
              <a:lnSpc>
                <a:spcPct val="100000"/>
              </a:lnSpc>
              <a:spcBef>
                <a:spcPts val="1000"/>
              </a:spcBef>
              <a:spcAft>
                <a:spcPts val="1000"/>
              </a:spcAft>
              <a:buClr>
                <a:schemeClr val="accent1"/>
              </a:buClr>
              <a:buSzPts val="1800"/>
              <a:buChar char="●"/>
            </a:pPr>
            <a:r>
              <a:rPr lang="en" sz="1800">
                <a:solidFill>
                  <a:schemeClr val="accent1"/>
                </a:solidFill>
              </a:rPr>
              <a:t>NOW you can begin writing </a:t>
            </a:r>
            <a:endParaRPr sz="1800">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Are you like Calvin?</a:t>
            </a:r>
            <a:endParaRPr/>
          </a:p>
        </p:txBody>
      </p:sp>
      <p:pic>
        <p:nvPicPr>
          <p:cNvPr id="130" name="Google Shape;130;p23"/>
          <p:cNvPicPr preferRelativeResize="0"/>
          <p:nvPr/>
        </p:nvPicPr>
        <p:blipFill>
          <a:blip r:embed="rId3">
            <a:alphaModFix/>
          </a:blip>
          <a:stretch>
            <a:fillRect/>
          </a:stretch>
        </p:blipFill>
        <p:spPr>
          <a:xfrm>
            <a:off x="4843526" y="-42325"/>
            <a:ext cx="4079750" cy="5228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Write a winning application:</a:t>
            </a:r>
            <a:endParaRPr/>
          </a:p>
        </p:txBody>
      </p:sp>
      <p:sp>
        <p:nvSpPr>
          <p:cNvPr id="136" name="Google Shape;136;p2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accent1"/>
              </a:buClr>
              <a:buSzPts val="1800"/>
              <a:buAutoNum type="arabicPeriod"/>
            </a:pPr>
            <a:r>
              <a:rPr lang="en" sz="1800">
                <a:solidFill>
                  <a:schemeClr val="accent1"/>
                </a:solidFill>
              </a:rPr>
              <a:t>Follow the rules </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AutoNum type="arabicPeriod"/>
            </a:pPr>
            <a:r>
              <a:rPr lang="en" sz="1800">
                <a:solidFill>
                  <a:schemeClr val="accent1"/>
                </a:solidFill>
              </a:rPr>
              <a:t>Weave your story into every response</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AutoNum type="arabicPeriod"/>
            </a:pPr>
            <a:r>
              <a:rPr lang="en" sz="1800">
                <a:solidFill>
                  <a:schemeClr val="accent1"/>
                </a:solidFill>
              </a:rPr>
              <a:t>Be honest</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AutoNum type="arabicPeriod"/>
            </a:pPr>
            <a:r>
              <a:rPr lang="en" sz="1800">
                <a:solidFill>
                  <a:schemeClr val="accent1"/>
                </a:solidFill>
              </a:rPr>
              <a:t>Be clear about the problem, outcomes, and methods </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AutoNum type="arabicPeriod"/>
            </a:pPr>
            <a:r>
              <a:rPr lang="en" sz="1800">
                <a:solidFill>
                  <a:schemeClr val="accent1"/>
                </a:solidFill>
              </a:rPr>
              <a:t>Be realistic </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AutoNum type="arabicPeriod"/>
            </a:pPr>
            <a:r>
              <a:rPr lang="en" sz="1800">
                <a:solidFill>
                  <a:schemeClr val="accent1"/>
                </a:solidFill>
              </a:rPr>
              <a:t>Conduct your own mock review</a:t>
            </a:r>
            <a:endParaRPr sz="1800">
              <a:solidFill>
                <a:schemeClr val="accent1"/>
              </a:solidFill>
            </a:endParaRPr>
          </a:p>
          <a:p>
            <a:pPr indent="-342900" lvl="0" marL="457200" rtl="0" algn="l">
              <a:lnSpc>
                <a:spcPct val="100000"/>
              </a:lnSpc>
              <a:spcBef>
                <a:spcPts val="1000"/>
              </a:spcBef>
              <a:spcAft>
                <a:spcPts val="1000"/>
              </a:spcAft>
              <a:buClr>
                <a:schemeClr val="accent1"/>
              </a:buClr>
              <a:buSzPts val="1800"/>
              <a:buAutoNum type="arabicPeriod"/>
            </a:pPr>
            <a:r>
              <a:rPr lang="en" sz="1800">
                <a:solidFill>
                  <a:schemeClr val="accent1"/>
                </a:solidFill>
              </a:rPr>
              <a:t>Find a proofreader</a:t>
            </a:r>
            <a:endParaRPr sz="1800">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311725" y="500925"/>
            <a:ext cx="38100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Prepare a budget funders understand:</a:t>
            </a:r>
            <a:endParaRPr/>
          </a:p>
        </p:txBody>
      </p:sp>
      <p:sp>
        <p:nvSpPr>
          <p:cNvPr id="142" name="Google Shape;142;p25"/>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accent1"/>
              </a:buClr>
              <a:buSzPts val="1800"/>
              <a:buAutoNum type="arabicPeriod"/>
            </a:pPr>
            <a:r>
              <a:rPr lang="en" sz="1800">
                <a:solidFill>
                  <a:schemeClr val="accent1"/>
                </a:solidFill>
              </a:rPr>
              <a:t>Ask for the right amount (be realistic)</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AutoNum type="arabicPeriod"/>
            </a:pPr>
            <a:r>
              <a:rPr lang="en" sz="1800">
                <a:solidFill>
                  <a:schemeClr val="accent1"/>
                </a:solidFill>
              </a:rPr>
              <a:t>Use real numbers</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AutoNum type="arabicPeriod"/>
            </a:pPr>
            <a:r>
              <a:rPr lang="en" sz="1800">
                <a:solidFill>
                  <a:schemeClr val="accent1"/>
                </a:solidFill>
              </a:rPr>
              <a:t>Provide details</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AutoNum type="arabicPeriod"/>
            </a:pPr>
            <a:r>
              <a:rPr lang="en" sz="1800">
                <a:solidFill>
                  <a:schemeClr val="accent1"/>
                </a:solidFill>
              </a:rPr>
              <a:t>But keep it simple</a:t>
            </a:r>
            <a:endParaRPr sz="1800">
              <a:solidFill>
                <a:schemeClr val="accent1"/>
              </a:solidFill>
            </a:endParaRPr>
          </a:p>
          <a:p>
            <a:pPr indent="-342900" lvl="0" marL="457200" rtl="0" algn="l">
              <a:lnSpc>
                <a:spcPct val="100000"/>
              </a:lnSpc>
              <a:spcBef>
                <a:spcPts val="1000"/>
              </a:spcBef>
              <a:spcAft>
                <a:spcPts val="1000"/>
              </a:spcAft>
              <a:buClr>
                <a:schemeClr val="accent1"/>
              </a:buClr>
              <a:buSzPts val="1800"/>
              <a:buAutoNum type="arabicPeriod"/>
            </a:pPr>
            <a:r>
              <a:rPr lang="en" sz="1800">
                <a:solidFill>
                  <a:schemeClr val="accent1"/>
                </a:solidFill>
              </a:rPr>
              <a:t>Use the budget justification/narrative to your advantage</a:t>
            </a:r>
            <a:endParaRPr sz="1800">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311725" y="500925"/>
            <a:ext cx="38100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Think Like a Reviewer:</a:t>
            </a:r>
            <a:endParaRPr/>
          </a:p>
        </p:txBody>
      </p:sp>
      <p:sp>
        <p:nvSpPr>
          <p:cNvPr id="148" name="Google Shape;148;p26"/>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accent1"/>
              </a:buClr>
              <a:buSzPts val="1800"/>
              <a:buAutoNum type="arabicPeriod"/>
            </a:pPr>
            <a:r>
              <a:rPr lang="en" sz="1800">
                <a:solidFill>
                  <a:schemeClr val="accent1"/>
                </a:solidFill>
              </a:rPr>
              <a:t>Identify what is going to be scored and how it is going to be weighted </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AutoNum type="arabicPeriod"/>
            </a:pPr>
            <a:r>
              <a:rPr lang="en" sz="1800">
                <a:solidFill>
                  <a:schemeClr val="accent1"/>
                </a:solidFill>
              </a:rPr>
              <a:t>Make it easy for them to find the answer</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AutoNum type="arabicPeriod"/>
            </a:pPr>
            <a:r>
              <a:rPr lang="en" sz="1800">
                <a:solidFill>
                  <a:schemeClr val="accent1"/>
                </a:solidFill>
              </a:rPr>
              <a:t>Do not </a:t>
            </a:r>
            <a:r>
              <a:rPr lang="en" sz="1800">
                <a:solidFill>
                  <a:schemeClr val="accent1"/>
                </a:solidFill>
              </a:rPr>
              <a:t>plagiarize</a:t>
            </a:r>
            <a:r>
              <a:rPr lang="en" sz="1800">
                <a:solidFill>
                  <a:schemeClr val="accent1"/>
                </a:solidFill>
              </a:rPr>
              <a:t> your own proposal within your </a:t>
            </a:r>
            <a:r>
              <a:rPr lang="en" sz="1800">
                <a:solidFill>
                  <a:schemeClr val="accent1"/>
                </a:solidFill>
              </a:rPr>
              <a:t>proposal</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AutoNum type="arabicPeriod"/>
            </a:pPr>
            <a:r>
              <a:rPr lang="en" sz="1800">
                <a:solidFill>
                  <a:schemeClr val="accent1"/>
                </a:solidFill>
              </a:rPr>
              <a:t>Keep your language and your sentences clear and simple </a:t>
            </a:r>
            <a:endParaRPr sz="1800">
              <a:solidFill>
                <a:schemeClr val="accent1"/>
              </a:solidFill>
            </a:endParaRPr>
          </a:p>
          <a:p>
            <a:pPr indent="-342900" lvl="0" marL="457200" rtl="0" algn="l">
              <a:lnSpc>
                <a:spcPct val="100000"/>
              </a:lnSpc>
              <a:spcBef>
                <a:spcPts val="1000"/>
              </a:spcBef>
              <a:spcAft>
                <a:spcPts val="1000"/>
              </a:spcAft>
              <a:buClr>
                <a:schemeClr val="accent1"/>
              </a:buClr>
              <a:buSzPts val="1800"/>
              <a:buAutoNum type="arabicPeriod"/>
            </a:pPr>
            <a:r>
              <a:rPr lang="en" sz="1800">
                <a:solidFill>
                  <a:schemeClr val="accent1"/>
                </a:solidFill>
              </a:rPr>
              <a:t>Remember that they don’t know your work as well as you do</a:t>
            </a:r>
            <a:endParaRPr sz="1800">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Exercise #2: Practice Being a Reviewer</a:t>
            </a:r>
            <a:endParaRPr/>
          </a:p>
        </p:txBody>
      </p:sp>
      <p:sp>
        <p:nvSpPr>
          <p:cNvPr id="154" name="Google Shape;154;p27"/>
          <p:cNvSpPr txBox="1"/>
          <p:nvPr>
            <p:ph idx="1" type="body"/>
          </p:nvPr>
        </p:nvSpPr>
        <p:spPr>
          <a:xfrm>
            <a:off x="311700" y="1505700"/>
            <a:ext cx="8520600" cy="3076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Char char="●"/>
            </a:pPr>
            <a:r>
              <a:rPr lang="en" sz="1800">
                <a:solidFill>
                  <a:schemeClr val="accent1"/>
                </a:solidFill>
              </a:rPr>
              <a:t>Read your sample answer </a:t>
            </a:r>
            <a:endParaRPr sz="1800">
              <a:solidFill>
                <a:schemeClr val="accent1"/>
              </a:solidFill>
            </a:endParaRPr>
          </a:p>
          <a:p>
            <a:pPr indent="-342900" lvl="0" marL="457200" rtl="0" algn="l">
              <a:spcBef>
                <a:spcPts val="1000"/>
              </a:spcBef>
              <a:spcAft>
                <a:spcPts val="0"/>
              </a:spcAft>
              <a:buClr>
                <a:schemeClr val="accent1"/>
              </a:buClr>
              <a:buSzPts val="1800"/>
              <a:buChar char="●"/>
            </a:pPr>
            <a:r>
              <a:rPr lang="en" sz="1800">
                <a:solidFill>
                  <a:schemeClr val="accent1"/>
                </a:solidFill>
              </a:rPr>
              <a:t>Using the scoring matrix, determine what score the applicant should receive</a:t>
            </a:r>
            <a:endParaRPr sz="1800">
              <a:solidFill>
                <a:schemeClr val="accent1"/>
              </a:solidFill>
            </a:endParaRPr>
          </a:p>
          <a:p>
            <a:pPr indent="-342900" lvl="0" marL="457200" rtl="0" algn="l">
              <a:spcBef>
                <a:spcPts val="1000"/>
              </a:spcBef>
              <a:spcAft>
                <a:spcPts val="0"/>
              </a:spcAft>
              <a:buClr>
                <a:schemeClr val="accent1"/>
              </a:buClr>
              <a:buSzPts val="1800"/>
              <a:buChar char="●"/>
            </a:pPr>
            <a:r>
              <a:rPr lang="en" sz="1800">
                <a:solidFill>
                  <a:schemeClr val="accent1"/>
                </a:solidFill>
              </a:rPr>
              <a:t>Use the 10 point scale</a:t>
            </a:r>
            <a:endParaRPr sz="1800">
              <a:solidFill>
                <a:schemeClr val="accent1"/>
              </a:solidFill>
            </a:endParaRPr>
          </a:p>
          <a:p>
            <a:pPr indent="-342900" lvl="0" marL="457200" rtl="0" algn="l">
              <a:spcBef>
                <a:spcPts val="1000"/>
              </a:spcBef>
              <a:spcAft>
                <a:spcPts val="0"/>
              </a:spcAft>
              <a:buClr>
                <a:schemeClr val="accent1"/>
              </a:buClr>
              <a:buSzPts val="1800"/>
              <a:buChar char="●"/>
            </a:pPr>
            <a:r>
              <a:rPr lang="en" sz="1800">
                <a:solidFill>
                  <a:schemeClr val="accent1"/>
                </a:solidFill>
              </a:rPr>
              <a:t>Find someone else with your Sample Number and compare notes</a:t>
            </a:r>
            <a:endParaRPr sz="1800">
              <a:solidFill>
                <a:schemeClr val="accent1"/>
              </a:solidFill>
            </a:endParaRPr>
          </a:p>
          <a:p>
            <a:pPr indent="0" lvl="0" marL="0" rtl="0" algn="l">
              <a:spcBef>
                <a:spcPts val="1000"/>
              </a:spcBef>
              <a:spcAft>
                <a:spcPts val="1000"/>
              </a:spcAft>
              <a:buNone/>
            </a:pPr>
            <a:r>
              <a:t/>
            </a:r>
            <a:endParaRPr sz="180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Exercise #2: The Results!</a:t>
            </a:r>
            <a:endParaRPr/>
          </a:p>
        </p:txBody>
      </p:sp>
      <p:sp>
        <p:nvSpPr>
          <p:cNvPr id="160" name="Google Shape;160;p28"/>
          <p:cNvSpPr txBox="1"/>
          <p:nvPr>
            <p:ph idx="1" type="body"/>
          </p:nvPr>
        </p:nvSpPr>
        <p:spPr>
          <a:xfrm>
            <a:off x="311700" y="1505700"/>
            <a:ext cx="8520600" cy="3076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Char char="●"/>
            </a:pPr>
            <a:r>
              <a:rPr lang="en" sz="1800">
                <a:solidFill>
                  <a:schemeClr val="accent1"/>
                </a:solidFill>
              </a:rPr>
              <a:t>Sample 1: </a:t>
            </a:r>
            <a:endParaRPr sz="1800">
              <a:solidFill>
                <a:schemeClr val="accent1"/>
              </a:solidFill>
            </a:endParaRPr>
          </a:p>
          <a:p>
            <a:pPr indent="-342900" lvl="1" marL="914400" rtl="0" algn="l">
              <a:spcBef>
                <a:spcPts val="0"/>
              </a:spcBef>
              <a:spcAft>
                <a:spcPts val="0"/>
              </a:spcAft>
              <a:buClr>
                <a:schemeClr val="accent1"/>
              </a:buClr>
              <a:buSzPts val="1800"/>
              <a:buChar char="○"/>
            </a:pPr>
            <a:r>
              <a:rPr lang="en" sz="1800">
                <a:solidFill>
                  <a:schemeClr val="accent1"/>
                </a:solidFill>
              </a:rPr>
              <a:t>Very Good</a:t>
            </a:r>
            <a:endParaRPr sz="1800">
              <a:solidFill>
                <a:schemeClr val="accent1"/>
              </a:solidFill>
            </a:endParaRPr>
          </a:p>
          <a:p>
            <a:pPr indent="-342900" lvl="0" marL="457200" rtl="0" algn="l">
              <a:spcBef>
                <a:spcPts val="0"/>
              </a:spcBef>
              <a:spcAft>
                <a:spcPts val="0"/>
              </a:spcAft>
              <a:buClr>
                <a:schemeClr val="accent1"/>
              </a:buClr>
              <a:buSzPts val="1800"/>
              <a:buChar char="●"/>
            </a:pPr>
            <a:r>
              <a:rPr lang="en" sz="1800">
                <a:solidFill>
                  <a:schemeClr val="accent1"/>
                </a:solidFill>
              </a:rPr>
              <a:t>Sample 2:</a:t>
            </a:r>
            <a:endParaRPr sz="1800">
              <a:solidFill>
                <a:schemeClr val="accent1"/>
              </a:solidFill>
            </a:endParaRPr>
          </a:p>
          <a:p>
            <a:pPr indent="-342900" lvl="1" marL="914400" rtl="0" algn="l">
              <a:spcBef>
                <a:spcPts val="0"/>
              </a:spcBef>
              <a:spcAft>
                <a:spcPts val="0"/>
              </a:spcAft>
              <a:buClr>
                <a:schemeClr val="accent1"/>
              </a:buClr>
              <a:buSzPts val="1800"/>
              <a:buChar char="○"/>
            </a:pPr>
            <a:r>
              <a:rPr lang="en" sz="1800">
                <a:solidFill>
                  <a:schemeClr val="accent1"/>
                </a:solidFill>
              </a:rPr>
              <a:t>Outstanding </a:t>
            </a:r>
            <a:endParaRPr sz="1800">
              <a:solidFill>
                <a:schemeClr val="accent1"/>
              </a:solidFill>
            </a:endParaRPr>
          </a:p>
          <a:p>
            <a:pPr indent="-342900" lvl="0" marL="457200" rtl="0" algn="l">
              <a:spcBef>
                <a:spcPts val="0"/>
              </a:spcBef>
              <a:spcAft>
                <a:spcPts val="0"/>
              </a:spcAft>
              <a:buClr>
                <a:schemeClr val="accent1"/>
              </a:buClr>
              <a:buSzPts val="1800"/>
              <a:buChar char="●"/>
            </a:pPr>
            <a:r>
              <a:rPr lang="en" sz="1800">
                <a:solidFill>
                  <a:schemeClr val="accent1"/>
                </a:solidFill>
              </a:rPr>
              <a:t>Sample 3:</a:t>
            </a:r>
            <a:endParaRPr sz="1800">
              <a:solidFill>
                <a:schemeClr val="accent1"/>
              </a:solidFill>
            </a:endParaRPr>
          </a:p>
          <a:p>
            <a:pPr indent="-342900" lvl="1" marL="914400" rtl="0" algn="l">
              <a:spcBef>
                <a:spcPts val="0"/>
              </a:spcBef>
              <a:spcAft>
                <a:spcPts val="0"/>
              </a:spcAft>
              <a:buClr>
                <a:schemeClr val="accent1"/>
              </a:buClr>
              <a:buSzPts val="1800"/>
              <a:buChar char="○"/>
            </a:pPr>
            <a:r>
              <a:rPr lang="en" sz="1800">
                <a:solidFill>
                  <a:schemeClr val="accent1"/>
                </a:solidFill>
              </a:rPr>
              <a:t>Unacceptable</a:t>
            </a:r>
            <a:endParaRPr sz="1800">
              <a:solidFill>
                <a:schemeClr val="accent1"/>
              </a:solidFill>
            </a:endParaRPr>
          </a:p>
          <a:p>
            <a:pPr indent="-342900" lvl="0" marL="457200" rtl="0" algn="l">
              <a:spcBef>
                <a:spcPts val="0"/>
              </a:spcBef>
              <a:spcAft>
                <a:spcPts val="0"/>
              </a:spcAft>
              <a:buClr>
                <a:schemeClr val="accent1"/>
              </a:buClr>
              <a:buSzPts val="1800"/>
              <a:buChar char="●"/>
            </a:pPr>
            <a:r>
              <a:rPr lang="en" sz="1800">
                <a:solidFill>
                  <a:schemeClr val="accent1"/>
                </a:solidFill>
              </a:rPr>
              <a:t>Sample 4: </a:t>
            </a:r>
            <a:endParaRPr sz="1800">
              <a:solidFill>
                <a:schemeClr val="accent1"/>
              </a:solidFill>
            </a:endParaRPr>
          </a:p>
          <a:p>
            <a:pPr indent="-342900" lvl="1" marL="914400" rtl="0" algn="l">
              <a:spcBef>
                <a:spcPts val="0"/>
              </a:spcBef>
              <a:spcAft>
                <a:spcPts val="0"/>
              </a:spcAft>
              <a:buClr>
                <a:schemeClr val="accent1"/>
              </a:buClr>
              <a:buSzPts val="1800"/>
              <a:buChar char="○"/>
            </a:pPr>
            <a:r>
              <a:rPr lang="en" sz="1800">
                <a:solidFill>
                  <a:schemeClr val="accent1"/>
                </a:solidFill>
              </a:rPr>
              <a:t>Marginal</a:t>
            </a:r>
            <a:endParaRPr sz="1800">
              <a:solidFill>
                <a:schemeClr val="accent1"/>
              </a:solidFill>
            </a:endParaRPr>
          </a:p>
          <a:p>
            <a:pPr indent="-342900" lvl="0" marL="457200" rtl="0" algn="l">
              <a:spcBef>
                <a:spcPts val="0"/>
              </a:spcBef>
              <a:spcAft>
                <a:spcPts val="0"/>
              </a:spcAft>
              <a:buClr>
                <a:schemeClr val="accent1"/>
              </a:buClr>
              <a:buSzPts val="1800"/>
              <a:buChar char="●"/>
            </a:pPr>
            <a:r>
              <a:rPr lang="en" sz="1800">
                <a:solidFill>
                  <a:schemeClr val="accent1"/>
                </a:solidFill>
              </a:rPr>
              <a:t>Sample 5: </a:t>
            </a:r>
            <a:endParaRPr sz="1800">
              <a:solidFill>
                <a:schemeClr val="accent1"/>
              </a:solidFill>
            </a:endParaRPr>
          </a:p>
          <a:p>
            <a:pPr indent="-342900" lvl="1" marL="914400" rtl="0" algn="l">
              <a:spcBef>
                <a:spcPts val="0"/>
              </a:spcBef>
              <a:spcAft>
                <a:spcPts val="0"/>
              </a:spcAft>
              <a:buClr>
                <a:schemeClr val="accent1"/>
              </a:buClr>
              <a:buSzPts val="1800"/>
              <a:buChar char="○"/>
            </a:pPr>
            <a:r>
              <a:rPr lang="en" sz="1800">
                <a:solidFill>
                  <a:schemeClr val="accent1"/>
                </a:solidFill>
              </a:rPr>
              <a:t>Acceptable</a:t>
            </a:r>
            <a:endParaRPr sz="1800">
              <a:solidFill>
                <a:schemeClr val="accent1"/>
              </a:solidFill>
            </a:endParaRPr>
          </a:p>
          <a:p>
            <a:pPr indent="0" lvl="0" marL="0" rtl="0" algn="l">
              <a:spcBef>
                <a:spcPts val="0"/>
              </a:spcBef>
              <a:spcAft>
                <a:spcPts val="1000"/>
              </a:spcAft>
              <a:buNone/>
            </a:pPr>
            <a:r>
              <a:t/>
            </a:r>
            <a:endParaRPr sz="1800">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Yay - you got the grant!</a:t>
            </a:r>
            <a:endParaRPr/>
          </a:p>
        </p:txBody>
      </p:sp>
      <p:sp>
        <p:nvSpPr>
          <p:cNvPr id="166" name="Google Shape;166;p29"/>
          <p:cNvSpPr txBox="1"/>
          <p:nvPr>
            <p:ph idx="1" type="body"/>
          </p:nvPr>
        </p:nvSpPr>
        <p:spPr>
          <a:xfrm>
            <a:off x="4644675" y="500925"/>
            <a:ext cx="4166400" cy="4435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accent1"/>
              </a:buClr>
              <a:buSzPts val="1800"/>
              <a:buChar char="●"/>
            </a:pPr>
            <a:r>
              <a:rPr lang="en" sz="1800">
                <a:solidFill>
                  <a:schemeClr val="accent1"/>
                </a:solidFill>
              </a:rPr>
              <a:t>Make sure you follow all the “next steps” in the award letter </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Send a formal acknowledgment letter </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Send a handwritten thank you note</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Call the person who helped you</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Ask if you can publicly acknowledge</a:t>
            </a:r>
            <a:endParaRPr sz="1800">
              <a:solidFill>
                <a:schemeClr val="accent1"/>
              </a:solidFill>
            </a:endParaRPr>
          </a:p>
          <a:p>
            <a:pPr indent="-342900" lvl="0" marL="457200" rtl="0" algn="l">
              <a:lnSpc>
                <a:spcPct val="100000"/>
              </a:lnSpc>
              <a:spcBef>
                <a:spcPts val="1000"/>
              </a:spcBef>
              <a:spcAft>
                <a:spcPts val="1000"/>
              </a:spcAft>
              <a:buClr>
                <a:schemeClr val="accent1"/>
              </a:buClr>
              <a:buSzPts val="1800"/>
              <a:buChar char="●"/>
            </a:pPr>
            <a:r>
              <a:rPr lang="en" sz="1800">
                <a:solidFill>
                  <a:schemeClr val="accent1"/>
                </a:solidFill>
              </a:rPr>
              <a:t>Start thinking about future invitations</a:t>
            </a:r>
            <a:endParaRPr sz="1800">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Oh no - you didn’t get the grant...</a:t>
            </a:r>
            <a:endParaRPr/>
          </a:p>
        </p:txBody>
      </p:sp>
      <p:sp>
        <p:nvSpPr>
          <p:cNvPr id="172" name="Google Shape;172;p30"/>
          <p:cNvSpPr txBox="1"/>
          <p:nvPr>
            <p:ph idx="1" type="body"/>
          </p:nvPr>
        </p:nvSpPr>
        <p:spPr>
          <a:xfrm>
            <a:off x="4644675" y="500925"/>
            <a:ext cx="4166400" cy="4435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accent1"/>
              </a:buClr>
              <a:buSzPts val="1800"/>
              <a:buChar char="●"/>
            </a:pPr>
            <a:r>
              <a:rPr lang="en" sz="1800">
                <a:solidFill>
                  <a:schemeClr val="accent1"/>
                </a:solidFill>
              </a:rPr>
              <a:t>Find out why!  Request scoring &amp; comments whenever possible.</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Use feedback to strengthen application and apply again </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Use feedback to strengthen application and apply for other funding </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Keep an eye out for who DID get funded</a:t>
            </a:r>
            <a:endParaRPr sz="1800">
              <a:solidFill>
                <a:schemeClr val="accent1"/>
              </a:solidFill>
            </a:endParaRPr>
          </a:p>
          <a:p>
            <a:pPr indent="-342900" lvl="0" marL="457200" rtl="0" algn="l">
              <a:lnSpc>
                <a:spcPct val="100000"/>
              </a:lnSpc>
              <a:spcBef>
                <a:spcPts val="1000"/>
              </a:spcBef>
              <a:spcAft>
                <a:spcPts val="1000"/>
              </a:spcAft>
              <a:buClr>
                <a:schemeClr val="accent1"/>
              </a:buClr>
              <a:buSzPts val="1800"/>
              <a:buChar char="●"/>
            </a:pPr>
            <a:r>
              <a:rPr lang="en" sz="1800">
                <a:solidFill>
                  <a:schemeClr val="accent1"/>
                </a:solidFill>
              </a:rPr>
              <a:t>Request copy of successful proposals</a:t>
            </a:r>
            <a:endParaRPr sz="1800">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Grant Writing Resources </a:t>
            </a:r>
            <a:endParaRPr/>
          </a:p>
        </p:txBody>
      </p:sp>
      <p:sp>
        <p:nvSpPr>
          <p:cNvPr id="178" name="Google Shape;178;p31"/>
          <p:cNvSpPr txBox="1"/>
          <p:nvPr>
            <p:ph idx="1" type="body"/>
          </p:nvPr>
        </p:nvSpPr>
        <p:spPr>
          <a:xfrm>
            <a:off x="311700" y="1505700"/>
            <a:ext cx="8573400" cy="307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accent1"/>
                </a:solidFill>
                <a:latin typeface="Merriweather"/>
                <a:ea typeface="Merriweather"/>
                <a:cs typeface="Merriweather"/>
                <a:sym typeface="Merriweather"/>
              </a:rPr>
              <a:t>Grant Space: </a:t>
            </a:r>
            <a:r>
              <a:rPr lang="en" sz="1800" u="sng">
                <a:solidFill>
                  <a:schemeClr val="hlink"/>
                </a:solidFill>
                <a:latin typeface="Arial"/>
                <a:ea typeface="Arial"/>
                <a:cs typeface="Arial"/>
                <a:sym typeface="Arial"/>
                <a:hlinkClick r:id="rId3"/>
              </a:rPr>
              <a:t>www.grantspace.org</a:t>
            </a:r>
            <a:r>
              <a:rPr lang="en" sz="1800">
                <a:solidFill>
                  <a:schemeClr val="accent1"/>
                </a:solidFill>
                <a:latin typeface="Arial"/>
                <a:ea typeface="Arial"/>
                <a:cs typeface="Arial"/>
                <a:sym typeface="Arial"/>
              </a:rPr>
              <a:t> </a:t>
            </a:r>
            <a:endParaRPr sz="1800">
              <a:solidFill>
                <a:schemeClr val="accent1"/>
              </a:solidFill>
              <a:latin typeface="Arial"/>
              <a:ea typeface="Arial"/>
              <a:cs typeface="Arial"/>
              <a:sym typeface="Arial"/>
            </a:endParaRPr>
          </a:p>
          <a:p>
            <a:pPr indent="0" lvl="0" marL="0" rtl="0" algn="l">
              <a:lnSpc>
                <a:spcPct val="100000"/>
              </a:lnSpc>
              <a:spcBef>
                <a:spcPts val="0"/>
              </a:spcBef>
              <a:spcAft>
                <a:spcPts val="0"/>
              </a:spcAft>
              <a:buNone/>
            </a:pPr>
            <a:r>
              <a:t/>
            </a:r>
            <a:endParaRPr sz="1800">
              <a:solidFill>
                <a:schemeClr val="accent1"/>
              </a:solidFill>
              <a:latin typeface="Arial"/>
              <a:ea typeface="Arial"/>
              <a:cs typeface="Arial"/>
              <a:sym typeface="Arial"/>
            </a:endParaRPr>
          </a:p>
          <a:p>
            <a:pPr indent="0" lvl="0" marL="0" rtl="0" algn="l">
              <a:lnSpc>
                <a:spcPct val="100000"/>
              </a:lnSpc>
              <a:spcBef>
                <a:spcPts val="0"/>
              </a:spcBef>
              <a:spcAft>
                <a:spcPts val="0"/>
              </a:spcAft>
              <a:buNone/>
            </a:pPr>
            <a:r>
              <a:rPr lang="en" sz="1800">
                <a:solidFill>
                  <a:schemeClr val="accent1"/>
                </a:solidFill>
                <a:latin typeface="Merriweather"/>
                <a:ea typeface="Merriweather"/>
                <a:cs typeface="Merriweather"/>
                <a:sym typeface="Merriweather"/>
              </a:rPr>
              <a:t>GuideStar Blog: </a:t>
            </a:r>
            <a:r>
              <a:rPr lang="en" sz="1800" u="sng">
                <a:solidFill>
                  <a:schemeClr val="accent5"/>
                </a:solidFill>
                <a:latin typeface="Arial"/>
                <a:ea typeface="Arial"/>
                <a:cs typeface="Arial"/>
                <a:sym typeface="Arial"/>
                <a:hlinkClick r:id="rId4"/>
              </a:rPr>
              <a:t>https://trust.guidestar.org/topic/grant-writing</a:t>
            </a:r>
            <a:endParaRPr sz="18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br>
              <a:rPr lang="en" sz="1800">
                <a:solidFill>
                  <a:schemeClr val="accent1"/>
                </a:solidFill>
                <a:latin typeface="Merriweather"/>
                <a:ea typeface="Merriweather"/>
                <a:cs typeface="Merriweather"/>
                <a:sym typeface="Merriweather"/>
              </a:rPr>
            </a:br>
            <a:r>
              <a:rPr lang="en" sz="1800">
                <a:solidFill>
                  <a:schemeClr val="accent1"/>
                </a:solidFill>
                <a:latin typeface="Merriweather"/>
                <a:ea typeface="Merriweather"/>
                <a:cs typeface="Merriweather"/>
                <a:sym typeface="Merriweather"/>
              </a:rPr>
              <a:t>Candid (Guidestar &amp; Foundation Center): </a:t>
            </a:r>
            <a:r>
              <a:rPr lang="en" sz="1800" u="sng">
                <a:solidFill>
                  <a:schemeClr val="accent5"/>
                </a:solidFill>
                <a:latin typeface="Arial"/>
                <a:ea typeface="Arial"/>
                <a:cs typeface="Arial"/>
                <a:sym typeface="Arial"/>
                <a:hlinkClick r:id="rId5"/>
              </a:rPr>
              <a:t>https://blog.candid.org</a:t>
            </a:r>
            <a:endParaRPr sz="1800">
              <a:solidFill>
                <a:schemeClr val="accent1"/>
              </a:solidFill>
              <a:latin typeface="Arial"/>
              <a:ea typeface="Arial"/>
              <a:cs typeface="Arial"/>
              <a:sym typeface="Arial"/>
            </a:endParaRPr>
          </a:p>
          <a:p>
            <a:pPr indent="0" lvl="0" marL="0" rtl="0" algn="l">
              <a:lnSpc>
                <a:spcPct val="100000"/>
              </a:lnSpc>
              <a:spcBef>
                <a:spcPts val="0"/>
              </a:spcBef>
              <a:spcAft>
                <a:spcPts val="0"/>
              </a:spcAft>
              <a:buNone/>
            </a:pPr>
            <a:r>
              <a:t/>
            </a:r>
            <a:endParaRPr sz="1800">
              <a:solidFill>
                <a:schemeClr val="accent1"/>
              </a:solidFill>
              <a:latin typeface="Arial"/>
              <a:ea typeface="Arial"/>
              <a:cs typeface="Arial"/>
              <a:sym typeface="Arial"/>
            </a:endParaRPr>
          </a:p>
          <a:p>
            <a:pPr indent="0" lvl="0" marL="0" marR="0" rtl="0" algn="l">
              <a:lnSpc>
                <a:spcPct val="100000"/>
              </a:lnSpc>
              <a:spcBef>
                <a:spcPts val="0"/>
              </a:spcBef>
              <a:spcAft>
                <a:spcPts val="0"/>
              </a:spcAft>
              <a:buNone/>
            </a:pPr>
            <a:r>
              <a:rPr lang="en" sz="1800">
                <a:solidFill>
                  <a:schemeClr val="accent1"/>
                </a:solidFill>
                <a:latin typeface="Merriweather"/>
                <a:ea typeface="Merriweather"/>
                <a:cs typeface="Merriweather"/>
                <a:sym typeface="Merriweather"/>
              </a:rPr>
              <a:t>Nonprofit AF:  </a:t>
            </a:r>
            <a:r>
              <a:rPr lang="en" sz="1800" u="sng">
                <a:solidFill>
                  <a:schemeClr val="accent5"/>
                </a:solidFill>
                <a:latin typeface="Arial"/>
                <a:ea typeface="Arial"/>
                <a:cs typeface="Arial"/>
                <a:sym typeface="Arial"/>
                <a:hlinkClick r:id="rId6"/>
              </a:rPr>
              <a:t>https://nonprofitaf.com</a:t>
            </a:r>
            <a:endParaRPr sz="1800" u="sng">
              <a:solidFill>
                <a:schemeClr val="accent5"/>
              </a:solidFill>
              <a:latin typeface="Arial"/>
              <a:ea typeface="Arial"/>
              <a:cs typeface="Arial"/>
              <a:sym typeface="Arial"/>
            </a:endParaRPr>
          </a:p>
          <a:p>
            <a:pPr indent="0" lvl="0" marL="0" marR="0" rtl="0" algn="l">
              <a:lnSpc>
                <a:spcPct val="100000"/>
              </a:lnSpc>
              <a:spcBef>
                <a:spcPts val="0"/>
              </a:spcBef>
              <a:spcAft>
                <a:spcPts val="0"/>
              </a:spcAft>
              <a:buNone/>
            </a:pPr>
            <a:r>
              <a:t/>
            </a:r>
            <a:endParaRPr sz="1800" u="sng">
              <a:solidFill>
                <a:schemeClr val="accent5"/>
              </a:solidFill>
              <a:latin typeface="Arial"/>
              <a:ea typeface="Arial"/>
              <a:cs typeface="Arial"/>
              <a:sym typeface="Arial"/>
            </a:endParaRPr>
          </a:p>
          <a:p>
            <a:pPr indent="0" lvl="0" marL="0" marR="0" rtl="0" algn="l">
              <a:lnSpc>
                <a:spcPct val="100000"/>
              </a:lnSpc>
              <a:spcBef>
                <a:spcPts val="0"/>
              </a:spcBef>
              <a:spcAft>
                <a:spcPts val="0"/>
              </a:spcAft>
              <a:buNone/>
            </a:pPr>
            <a:r>
              <a:t/>
            </a:r>
            <a:endParaRPr sz="18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Today’s Objectives </a:t>
            </a:r>
            <a:endParaRPr/>
          </a:p>
        </p:txBody>
      </p:sp>
      <p:sp>
        <p:nvSpPr>
          <p:cNvPr id="76" name="Google Shape;76;p1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Char char="●"/>
            </a:pPr>
            <a:r>
              <a:rPr lang="en" sz="1800">
                <a:solidFill>
                  <a:schemeClr val="accent1"/>
                </a:solidFill>
              </a:rPr>
              <a:t>Find the right grant opportunities </a:t>
            </a:r>
            <a:endParaRPr sz="1800">
              <a:solidFill>
                <a:schemeClr val="accent1"/>
              </a:solidFill>
            </a:endParaRPr>
          </a:p>
          <a:p>
            <a:pPr indent="-342900" lvl="0" marL="457200" rtl="0" algn="l">
              <a:spcBef>
                <a:spcPts val="1000"/>
              </a:spcBef>
              <a:spcAft>
                <a:spcPts val="0"/>
              </a:spcAft>
              <a:buClr>
                <a:schemeClr val="accent1"/>
              </a:buClr>
              <a:buSzPts val="1800"/>
              <a:buChar char="●"/>
            </a:pPr>
            <a:r>
              <a:rPr lang="en" sz="1800">
                <a:solidFill>
                  <a:schemeClr val="accent1"/>
                </a:solidFill>
              </a:rPr>
              <a:t>Write a winning application </a:t>
            </a:r>
            <a:endParaRPr sz="1800">
              <a:solidFill>
                <a:schemeClr val="accent1"/>
              </a:solidFill>
            </a:endParaRPr>
          </a:p>
          <a:p>
            <a:pPr indent="-342900" lvl="0" marL="457200" rtl="0" algn="l">
              <a:spcBef>
                <a:spcPts val="1000"/>
              </a:spcBef>
              <a:spcAft>
                <a:spcPts val="0"/>
              </a:spcAft>
              <a:buClr>
                <a:schemeClr val="accent1"/>
              </a:buClr>
              <a:buSzPts val="1800"/>
              <a:buChar char="●"/>
            </a:pPr>
            <a:r>
              <a:rPr lang="en" sz="1800">
                <a:solidFill>
                  <a:schemeClr val="accent1"/>
                </a:solidFill>
              </a:rPr>
              <a:t>Prepare a budget funders will understand </a:t>
            </a:r>
            <a:endParaRPr sz="1800">
              <a:solidFill>
                <a:schemeClr val="accent1"/>
              </a:solidFill>
            </a:endParaRPr>
          </a:p>
          <a:p>
            <a:pPr indent="-342900" lvl="0" marL="457200" rtl="0" algn="l">
              <a:spcBef>
                <a:spcPts val="1000"/>
              </a:spcBef>
              <a:spcAft>
                <a:spcPts val="1000"/>
              </a:spcAft>
              <a:buClr>
                <a:schemeClr val="accent1"/>
              </a:buClr>
              <a:buSzPts val="1800"/>
              <a:buChar char="●"/>
            </a:pPr>
            <a:r>
              <a:rPr lang="en" sz="1800">
                <a:solidFill>
                  <a:schemeClr val="accent1"/>
                </a:solidFill>
              </a:rPr>
              <a:t>Think like a reviewer</a:t>
            </a:r>
            <a:endParaRPr sz="1800">
              <a:solidFill>
                <a:schemeClr val="accen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Other Resources?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Grant Seeker Workshop</a:t>
            </a:r>
            <a:endParaRPr/>
          </a:p>
        </p:txBody>
      </p:sp>
      <p:sp>
        <p:nvSpPr>
          <p:cNvPr id="189" name="Google Shape;189;p33"/>
          <p:cNvSpPr txBox="1"/>
          <p:nvPr>
            <p:ph idx="1" type="subTitle"/>
          </p:nvPr>
        </p:nvSpPr>
        <p:spPr>
          <a:xfrm>
            <a:off x="311700" y="1386435"/>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2020 Community Impact Funding:  Education</a:t>
            </a:r>
            <a:endParaRPr>
              <a:solidFill>
                <a:schemeClr val="accent1"/>
              </a:solidFill>
            </a:endParaRPr>
          </a:p>
        </p:txBody>
      </p:sp>
      <p:pic>
        <p:nvPicPr>
          <p:cNvPr id="190" name="Google Shape;190;p33"/>
          <p:cNvPicPr preferRelativeResize="0"/>
          <p:nvPr/>
        </p:nvPicPr>
        <p:blipFill>
          <a:blip r:embed="rId3">
            <a:alphaModFix/>
          </a:blip>
          <a:stretch>
            <a:fillRect/>
          </a:stretch>
        </p:blipFill>
        <p:spPr>
          <a:xfrm>
            <a:off x="1383600" y="2191375"/>
            <a:ext cx="2028650" cy="760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4"/>
          <p:cNvSpPr txBox="1"/>
          <p:nvPr>
            <p:ph type="title"/>
          </p:nvPr>
        </p:nvSpPr>
        <p:spPr>
          <a:xfrm>
            <a:off x="311725" y="500925"/>
            <a:ext cx="3883200" cy="339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2020 Focus: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Education</a:t>
            </a:r>
            <a:endParaRPr/>
          </a:p>
          <a:p>
            <a:pPr indent="0" lvl="0" marL="0" rtl="0" algn="l">
              <a:spcBef>
                <a:spcPts val="0"/>
              </a:spcBef>
              <a:spcAft>
                <a:spcPts val="0"/>
              </a:spcAft>
              <a:buNone/>
            </a:pPr>
            <a:r>
              <a:t/>
            </a:r>
            <a:endParaRPr/>
          </a:p>
        </p:txBody>
      </p:sp>
      <p:sp>
        <p:nvSpPr>
          <p:cNvPr id="196" name="Google Shape;196;p34"/>
          <p:cNvSpPr txBox="1"/>
          <p:nvPr>
            <p:ph idx="1" type="body"/>
          </p:nvPr>
        </p:nvSpPr>
        <p:spPr>
          <a:xfrm>
            <a:off x="4446825" y="500925"/>
            <a:ext cx="46101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rPr>
              <a:t>United Way of Addison County invests in programs that ensure that:</a:t>
            </a:r>
            <a:endParaRPr sz="1800">
              <a:solidFill>
                <a:schemeClr val="accent1"/>
              </a:solidFill>
            </a:endParaRPr>
          </a:p>
          <a:p>
            <a:pPr indent="-342900" lvl="0" marL="457200" rtl="0" algn="l">
              <a:spcBef>
                <a:spcPts val="1600"/>
              </a:spcBef>
              <a:spcAft>
                <a:spcPts val="0"/>
              </a:spcAft>
              <a:buClr>
                <a:schemeClr val="accent1"/>
              </a:buClr>
              <a:buSzPts val="1800"/>
              <a:buChar char="●"/>
            </a:pPr>
            <a:r>
              <a:rPr lang="en" sz="1800">
                <a:solidFill>
                  <a:schemeClr val="accent1"/>
                </a:solidFill>
                <a:highlight>
                  <a:srgbClr val="FFFFFF"/>
                </a:highlight>
              </a:rPr>
              <a:t>every child gets a strong start in life</a:t>
            </a:r>
            <a:endParaRPr sz="1800">
              <a:solidFill>
                <a:schemeClr val="accent1"/>
              </a:solidFill>
              <a:highlight>
                <a:srgbClr val="FFFFFF"/>
              </a:highlight>
            </a:endParaRPr>
          </a:p>
          <a:p>
            <a:pPr indent="-342900" lvl="0" marL="457200" rtl="0" algn="l">
              <a:spcBef>
                <a:spcPts val="1000"/>
              </a:spcBef>
              <a:spcAft>
                <a:spcPts val="0"/>
              </a:spcAft>
              <a:buClr>
                <a:schemeClr val="accent1"/>
              </a:buClr>
              <a:buSzPts val="1800"/>
              <a:buChar char="●"/>
            </a:pPr>
            <a:r>
              <a:rPr lang="en" sz="1800">
                <a:solidFill>
                  <a:schemeClr val="accent1"/>
                </a:solidFill>
                <a:highlight>
                  <a:srgbClr val="FFFFFF"/>
                </a:highlight>
              </a:rPr>
              <a:t>teenagers have the tools to learn and grow</a:t>
            </a:r>
            <a:endParaRPr sz="1800">
              <a:solidFill>
                <a:schemeClr val="accent1"/>
              </a:solidFill>
              <a:highlight>
                <a:srgbClr val="FFFFFF"/>
              </a:highlight>
            </a:endParaRPr>
          </a:p>
          <a:p>
            <a:pPr indent="-342900" lvl="0" marL="457200" rtl="0" algn="l">
              <a:spcBef>
                <a:spcPts val="1000"/>
              </a:spcBef>
              <a:spcAft>
                <a:spcPts val="0"/>
              </a:spcAft>
              <a:buClr>
                <a:schemeClr val="accent1"/>
              </a:buClr>
              <a:buSzPts val="1800"/>
              <a:buChar char="●"/>
            </a:pPr>
            <a:r>
              <a:rPr lang="en" sz="1800">
                <a:solidFill>
                  <a:schemeClr val="accent1"/>
                </a:solidFill>
                <a:highlight>
                  <a:srgbClr val="FFFFFF"/>
                </a:highlight>
              </a:rPr>
              <a:t>young adults thrive in the job market</a:t>
            </a:r>
            <a:endParaRPr sz="1800">
              <a:solidFill>
                <a:schemeClr val="accent1"/>
              </a:solidFill>
              <a:highlight>
                <a:srgbClr val="FFFFFF"/>
              </a:highlight>
            </a:endParaRPr>
          </a:p>
          <a:p>
            <a:pPr indent="0" lvl="0" marL="0" rtl="0" algn="l">
              <a:spcBef>
                <a:spcPts val="1000"/>
              </a:spcBef>
              <a:spcAft>
                <a:spcPts val="0"/>
              </a:spcAft>
              <a:buNone/>
            </a:pPr>
            <a:r>
              <a:t/>
            </a:r>
            <a:endParaRPr sz="1800">
              <a:solidFill>
                <a:schemeClr val="accent1"/>
              </a:solidFill>
              <a:highlight>
                <a:srgbClr val="FFFFFF"/>
              </a:highlight>
            </a:endParaRPr>
          </a:p>
          <a:p>
            <a:pPr indent="0" lvl="0" marL="0" rtl="0" algn="l">
              <a:spcBef>
                <a:spcPts val="1000"/>
              </a:spcBef>
              <a:spcAft>
                <a:spcPts val="0"/>
              </a:spcAft>
              <a:buNone/>
            </a:pPr>
            <a:r>
              <a:rPr lang="en" sz="1800">
                <a:solidFill>
                  <a:schemeClr val="accent1"/>
                </a:solidFill>
                <a:highlight>
                  <a:srgbClr val="FFFFFF"/>
                </a:highlight>
              </a:rPr>
              <a:t>3 year grants ranging from $1,500-$22,500</a:t>
            </a:r>
            <a:endParaRPr sz="1800">
              <a:solidFill>
                <a:schemeClr val="accent1"/>
              </a:solidFill>
              <a:highlight>
                <a:srgbClr val="FFFFFF"/>
              </a:highlight>
            </a:endParaRPr>
          </a:p>
          <a:p>
            <a:pPr indent="0" lvl="0" marL="0" rtl="0" algn="l">
              <a:spcBef>
                <a:spcPts val="1000"/>
              </a:spcBef>
              <a:spcAft>
                <a:spcPts val="1000"/>
              </a:spcAft>
              <a:buNone/>
            </a:pPr>
            <a:r>
              <a:t/>
            </a:r>
            <a:endParaRPr sz="1800">
              <a:solidFill>
                <a:srgbClr val="434343"/>
              </a:solidFill>
              <a:highlight>
                <a:srgbClr val="FFFFFF"/>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Eligibility Requirements </a:t>
            </a:r>
            <a:endParaRPr/>
          </a:p>
        </p:txBody>
      </p:sp>
      <p:sp>
        <p:nvSpPr>
          <p:cNvPr id="202" name="Google Shape;202;p35"/>
          <p:cNvSpPr txBox="1"/>
          <p:nvPr>
            <p:ph idx="1" type="body"/>
          </p:nvPr>
        </p:nvSpPr>
        <p:spPr>
          <a:xfrm>
            <a:off x="311700" y="1505700"/>
            <a:ext cx="8596800" cy="3540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accent1"/>
                </a:solidFill>
              </a:rPr>
              <a:t>Qualifying applicants must:</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Be exempt from income taxes under section 501(c)3 of the IRS</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Directly serve the residents of Addison County, Vermont</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Employ staff and provide services without discrimination on the basis of race, religion, gender, age, origin, sexual orientation, or any other legally protected status under Federal or State law</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Fulfill all requirements as outlined in this Request for Proposals, including participation in a site visit</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Be a financially secure, ongoing operation independent of any funding that may be received from UWAC </a:t>
            </a:r>
            <a:br>
              <a:rPr lang="en" sz="1800">
                <a:solidFill>
                  <a:schemeClr val="accent1"/>
                </a:solidFill>
              </a:rPr>
            </a:br>
            <a:r>
              <a:rPr lang="en" sz="1800">
                <a:solidFill>
                  <a:schemeClr val="accent1"/>
                </a:solidFill>
              </a:rPr>
              <a:t> 						</a:t>
            </a:r>
            <a:endParaRPr sz="1800">
              <a:solidFill>
                <a:schemeClr val="accent1"/>
              </a:solidFill>
            </a:endParaRPr>
          </a:p>
          <a:p>
            <a:pPr indent="0" lvl="0" marL="0" rtl="0" algn="l">
              <a:lnSpc>
                <a:spcPct val="100000"/>
              </a:lnSpc>
              <a:spcBef>
                <a:spcPts val="1000"/>
              </a:spcBef>
              <a:spcAft>
                <a:spcPts val="0"/>
              </a:spcAft>
              <a:buNone/>
            </a:pPr>
            <a:r>
              <a:rPr lang="en" sz="1800">
                <a:solidFill>
                  <a:srgbClr val="000000"/>
                </a:solidFill>
              </a:rPr>
              <a:t>					 				</a:t>
            </a:r>
            <a:endParaRPr sz="1800">
              <a:solidFill>
                <a:srgbClr val="000000"/>
              </a:solidFill>
            </a:endParaRPr>
          </a:p>
          <a:p>
            <a:pPr indent="0" lvl="0" marL="0" rtl="0" algn="l">
              <a:lnSpc>
                <a:spcPct val="100000"/>
              </a:lnSpc>
              <a:spcBef>
                <a:spcPts val="0"/>
              </a:spcBef>
              <a:spcAft>
                <a:spcPts val="0"/>
              </a:spcAft>
              <a:buNone/>
            </a:pPr>
            <a:r>
              <a:rPr lang="en" sz="1800">
                <a:solidFill>
                  <a:srgbClr val="000000"/>
                </a:solidFill>
              </a:rPr>
              <a:t>			</a:t>
            </a:r>
            <a:endParaRPr sz="1800">
              <a:solidFill>
                <a:srgbClr val="000000"/>
              </a:solidFill>
            </a:endParaRPr>
          </a:p>
          <a:p>
            <a:pPr indent="0" lvl="0" marL="0" rtl="0" algn="l">
              <a:lnSpc>
                <a:spcPct val="100000"/>
              </a:lnSpc>
              <a:spcBef>
                <a:spcPts val="1600"/>
              </a:spcBef>
              <a:spcAft>
                <a:spcPts val="0"/>
              </a:spcAft>
              <a:buNone/>
            </a:pPr>
            <a:r>
              <a:rPr lang="en" sz="1800">
                <a:solidFill>
                  <a:srgbClr val="000000"/>
                </a:solidFill>
              </a:rPr>
              <a:t>		</a:t>
            </a:r>
            <a:endParaRPr sz="1800">
              <a:solidFill>
                <a:srgbClr val="000000"/>
              </a:solidFill>
            </a:endParaRPr>
          </a:p>
          <a:p>
            <a:pPr indent="0" lvl="0" marL="0" rtl="0" algn="l">
              <a:lnSpc>
                <a:spcPct val="100000"/>
              </a:lnSpc>
              <a:spcBef>
                <a:spcPts val="1600"/>
              </a:spcBef>
              <a:spcAft>
                <a:spcPts val="1600"/>
              </a:spcAft>
              <a:buNone/>
            </a:pPr>
            <a:r>
              <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Funding Requirements</a:t>
            </a:r>
            <a:endParaRPr/>
          </a:p>
        </p:txBody>
      </p:sp>
      <p:sp>
        <p:nvSpPr>
          <p:cNvPr id="208" name="Google Shape;208;p36"/>
          <p:cNvSpPr txBox="1"/>
          <p:nvPr>
            <p:ph idx="1" type="body"/>
          </p:nvPr>
        </p:nvSpPr>
        <p:spPr>
          <a:xfrm>
            <a:off x="311700" y="1505700"/>
            <a:ext cx="8596800" cy="351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accent1"/>
                </a:solidFill>
              </a:rPr>
              <a:t>We require our Funded Partners to:</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Credit United Way of Addison County in materials related to the programming supported by Community Impact Funding </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A</a:t>
            </a:r>
            <a:r>
              <a:rPr lang="en" sz="1800">
                <a:solidFill>
                  <a:schemeClr val="accent1"/>
                </a:solidFill>
              </a:rPr>
              <a:t>dhere to United Way brand guidelines when crediting United Way of Addison County in brochures, programs, newsletters, annual reports, educational materials, letterheads, websites, posters, etc.</a:t>
            </a:r>
            <a:endParaRPr sz="1800">
              <a:solidFill>
                <a:schemeClr val="accent1"/>
              </a:solidFill>
            </a:endParaRPr>
          </a:p>
          <a:p>
            <a:pPr indent="-342900" lvl="0" marL="457200" marR="0" rtl="0" algn="l">
              <a:lnSpc>
                <a:spcPct val="100000"/>
              </a:lnSpc>
              <a:spcBef>
                <a:spcPts val="1000"/>
              </a:spcBef>
              <a:spcAft>
                <a:spcPts val="0"/>
              </a:spcAft>
              <a:buClr>
                <a:schemeClr val="accent1"/>
              </a:buClr>
              <a:buSzPts val="1800"/>
              <a:buChar char="●"/>
            </a:pPr>
            <a:r>
              <a:rPr lang="en" sz="1800">
                <a:solidFill>
                  <a:schemeClr val="accent1"/>
                </a:solidFill>
              </a:rPr>
              <a:t>Submit an annual progress report (due end of July)</a:t>
            </a:r>
            <a:endParaRPr sz="1800">
              <a:solidFill>
                <a:schemeClr val="accent1"/>
              </a:solidFill>
            </a:endParaRPr>
          </a:p>
          <a:p>
            <a:pPr indent="-342900" lvl="0" marL="457200" marR="0" rtl="0" algn="l">
              <a:lnSpc>
                <a:spcPct val="100000"/>
              </a:lnSpc>
              <a:spcBef>
                <a:spcPts val="1000"/>
              </a:spcBef>
              <a:spcAft>
                <a:spcPts val="0"/>
              </a:spcAft>
              <a:buClr>
                <a:schemeClr val="accent1"/>
              </a:buClr>
              <a:buSzPts val="1800"/>
              <a:buChar char="●"/>
            </a:pPr>
            <a:r>
              <a:rPr lang="en" sz="1800">
                <a:solidFill>
                  <a:schemeClr val="accent1"/>
                </a:solidFill>
              </a:rPr>
              <a:t>Offer the staff of your organization the opportunity to support UWAC through payroll deduction either by in-person visit or e-mail appeal each fall (participation in campaign not required)</a:t>
            </a:r>
            <a:br>
              <a:rPr lang="en" sz="1800">
                <a:solidFill>
                  <a:srgbClr val="434343"/>
                </a:solidFill>
              </a:rPr>
            </a:br>
            <a:r>
              <a:rPr lang="en" sz="1800">
                <a:solidFill>
                  <a:srgbClr val="000000"/>
                </a:solidFill>
              </a:rPr>
              <a:t> 						</a:t>
            </a:r>
            <a:endParaRPr sz="1800">
              <a:solidFill>
                <a:srgbClr val="000000"/>
              </a:solidFill>
            </a:endParaRPr>
          </a:p>
          <a:p>
            <a:pPr indent="0" lvl="0" marL="0" rtl="0" algn="l">
              <a:lnSpc>
                <a:spcPct val="100000"/>
              </a:lnSpc>
              <a:spcBef>
                <a:spcPts val="1000"/>
              </a:spcBef>
              <a:spcAft>
                <a:spcPts val="0"/>
              </a:spcAft>
              <a:buNone/>
            </a:pPr>
            <a:r>
              <a:rPr lang="en" sz="1800">
                <a:solidFill>
                  <a:srgbClr val="000000"/>
                </a:solidFill>
              </a:rPr>
              <a:t>					 				</a:t>
            </a:r>
            <a:endParaRPr sz="1800">
              <a:solidFill>
                <a:srgbClr val="000000"/>
              </a:solidFill>
            </a:endParaRPr>
          </a:p>
          <a:p>
            <a:pPr indent="0" lvl="0" marL="0" rtl="0" algn="l">
              <a:lnSpc>
                <a:spcPct val="100000"/>
              </a:lnSpc>
              <a:spcBef>
                <a:spcPts val="0"/>
              </a:spcBef>
              <a:spcAft>
                <a:spcPts val="0"/>
              </a:spcAft>
              <a:buNone/>
            </a:pPr>
            <a:r>
              <a:rPr lang="en" sz="1800">
                <a:solidFill>
                  <a:srgbClr val="000000"/>
                </a:solidFill>
              </a:rPr>
              <a:t>			</a:t>
            </a:r>
            <a:endParaRPr sz="1800">
              <a:solidFill>
                <a:srgbClr val="000000"/>
              </a:solidFill>
            </a:endParaRPr>
          </a:p>
          <a:p>
            <a:pPr indent="0" lvl="0" marL="0" rtl="0" algn="l">
              <a:lnSpc>
                <a:spcPct val="100000"/>
              </a:lnSpc>
              <a:spcBef>
                <a:spcPts val="1600"/>
              </a:spcBef>
              <a:spcAft>
                <a:spcPts val="0"/>
              </a:spcAft>
              <a:buNone/>
            </a:pPr>
            <a:r>
              <a:rPr lang="en" sz="1800">
                <a:solidFill>
                  <a:srgbClr val="000000"/>
                </a:solidFill>
              </a:rPr>
              <a:t>		</a:t>
            </a:r>
            <a:endParaRPr sz="1800">
              <a:solidFill>
                <a:srgbClr val="000000"/>
              </a:solidFill>
            </a:endParaRPr>
          </a:p>
          <a:p>
            <a:pPr indent="0" lvl="0" marL="0" rtl="0" algn="l">
              <a:lnSpc>
                <a:spcPct val="100000"/>
              </a:lnSpc>
              <a:spcBef>
                <a:spcPts val="1600"/>
              </a:spcBef>
              <a:spcAft>
                <a:spcPts val="1600"/>
              </a:spcAft>
              <a:buNone/>
            </a:pPr>
            <a:r>
              <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7"/>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2020 CIF Timeline</a:t>
            </a:r>
            <a:endParaRPr/>
          </a:p>
        </p:txBody>
      </p:sp>
      <p:sp>
        <p:nvSpPr>
          <p:cNvPr id="214" name="Google Shape;214;p37"/>
          <p:cNvSpPr txBox="1"/>
          <p:nvPr>
            <p:ph idx="1" type="body"/>
          </p:nvPr>
        </p:nvSpPr>
        <p:spPr>
          <a:xfrm>
            <a:off x="4644675" y="333375"/>
            <a:ext cx="4166400" cy="4750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chemeClr val="accent1"/>
                </a:solidFill>
              </a:rPr>
              <a:t>Jan 31: </a:t>
            </a:r>
            <a:r>
              <a:rPr lang="en" sz="1800">
                <a:solidFill>
                  <a:schemeClr val="accent1"/>
                </a:solidFill>
              </a:rPr>
              <a:t>Request for Proposals announced</a:t>
            </a:r>
            <a:endParaRPr sz="1800">
              <a:solidFill>
                <a:schemeClr val="accent1"/>
              </a:solidFill>
            </a:endParaRPr>
          </a:p>
          <a:p>
            <a:pPr indent="0" lvl="0" marL="0" rtl="0" algn="l">
              <a:lnSpc>
                <a:spcPct val="100000"/>
              </a:lnSpc>
              <a:spcBef>
                <a:spcPts val="1600"/>
              </a:spcBef>
              <a:spcAft>
                <a:spcPts val="0"/>
              </a:spcAft>
              <a:buNone/>
            </a:pPr>
            <a:r>
              <a:rPr b="1" lang="en" sz="1800">
                <a:solidFill>
                  <a:schemeClr val="accent1"/>
                </a:solidFill>
              </a:rPr>
              <a:t>February: </a:t>
            </a:r>
            <a:r>
              <a:rPr lang="en" sz="1800">
                <a:solidFill>
                  <a:schemeClr val="accent1"/>
                </a:solidFill>
              </a:rPr>
              <a:t> Volunteer training</a:t>
            </a:r>
            <a:endParaRPr sz="1800">
              <a:solidFill>
                <a:schemeClr val="accent1"/>
              </a:solidFill>
            </a:endParaRPr>
          </a:p>
          <a:p>
            <a:pPr indent="0" lvl="0" marL="0" rtl="0" algn="l">
              <a:lnSpc>
                <a:spcPct val="100000"/>
              </a:lnSpc>
              <a:spcBef>
                <a:spcPts val="1600"/>
              </a:spcBef>
              <a:spcAft>
                <a:spcPts val="0"/>
              </a:spcAft>
              <a:buNone/>
            </a:pPr>
            <a:r>
              <a:rPr b="1" lang="en" sz="1800">
                <a:solidFill>
                  <a:schemeClr val="accent1"/>
                </a:solidFill>
              </a:rPr>
              <a:t>February 28: </a:t>
            </a:r>
            <a:r>
              <a:rPr lang="en" sz="1800">
                <a:solidFill>
                  <a:schemeClr val="accent1"/>
                </a:solidFill>
              </a:rPr>
              <a:t>Grants due</a:t>
            </a:r>
            <a:endParaRPr sz="1800">
              <a:solidFill>
                <a:schemeClr val="accent1"/>
              </a:solidFill>
            </a:endParaRPr>
          </a:p>
          <a:p>
            <a:pPr indent="0" lvl="0" marL="0" rtl="0" algn="l">
              <a:lnSpc>
                <a:spcPct val="100000"/>
              </a:lnSpc>
              <a:spcBef>
                <a:spcPts val="1600"/>
              </a:spcBef>
              <a:spcAft>
                <a:spcPts val="0"/>
              </a:spcAft>
              <a:buNone/>
            </a:pPr>
            <a:r>
              <a:rPr b="1" lang="en" sz="1800">
                <a:solidFill>
                  <a:schemeClr val="accent1"/>
                </a:solidFill>
              </a:rPr>
              <a:t>March</a:t>
            </a:r>
            <a:r>
              <a:rPr lang="en" sz="1800">
                <a:solidFill>
                  <a:schemeClr val="accent1"/>
                </a:solidFill>
              </a:rPr>
              <a:t>:  Volunteers review grants</a:t>
            </a:r>
            <a:endParaRPr sz="1800">
              <a:solidFill>
                <a:schemeClr val="accent1"/>
              </a:solidFill>
            </a:endParaRPr>
          </a:p>
          <a:p>
            <a:pPr indent="0" lvl="0" marL="0" rtl="0" algn="l">
              <a:lnSpc>
                <a:spcPct val="100000"/>
              </a:lnSpc>
              <a:spcBef>
                <a:spcPts val="1600"/>
              </a:spcBef>
              <a:spcAft>
                <a:spcPts val="0"/>
              </a:spcAft>
              <a:buNone/>
            </a:pPr>
            <a:r>
              <a:rPr b="1" lang="en" sz="1800">
                <a:solidFill>
                  <a:schemeClr val="accent1"/>
                </a:solidFill>
              </a:rPr>
              <a:t>April: </a:t>
            </a:r>
            <a:r>
              <a:rPr lang="en" sz="1800">
                <a:solidFill>
                  <a:schemeClr val="accent1"/>
                </a:solidFill>
              </a:rPr>
              <a:t>Site visits &amp; allocation meetings</a:t>
            </a:r>
            <a:endParaRPr sz="1800">
              <a:solidFill>
                <a:schemeClr val="accent1"/>
              </a:solidFill>
            </a:endParaRPr>
          </a:p>
          <a:p>
            <a:pPr indent="0" lvl="0" marL="0" rtl="0" algn="l">
              <a:lnSpc>
                <a:spcPct val="100000"/>
              </a:lnSpc>
              <a:spcBef>
                <a:spcPts val="1600"/>
              </a:spcBef>
              <a:spcAft>
                <a:spcPts val="0"/>
              </a:spcAft>
              <a:buNone/>
            </a:pPr>
            <a:r>
              <a:rPr b="1" lang="en" sz="1800">
                <a:solidFill>
                  <a:schemeClr val="accent1"/>
                </a:solidFill>
              </a:rPr>
              <a:t>May 18: </a:t>
            </a:r>
            <a:r>
              <a:rPr lang="en" sz="1800">
                <a:solidFill>
                  <a:schemeClr val="accent1"/>
                </a:solidFill>
              </a:rPr>
              <a:t>UWAC Board approves funding</a:t>
            </a:r>
            <a:endParaRPr sz="1800">
              <a:solidFill>
                <a:schemeClr val="accent1"/>
              </a:solidFill>
            </a:endParaRPr>
          </a:p>
          <a:p>
            <a:pPr indent="0" lvl="0" marL="0" rtl="0" algn="l">
              <a:lnSpc>
                <a:spcPct val="100000"/>
              </a:lnSpc>
              <a:spcBef>
                <a:spcPts val="1600"/>
              </a:spcBef>
              <a:spcAft>
                <a:spcPts val="0"/>
              </a:spcAft>
              <a:buNone/>
            </a:pPr>
            <a:r>
              <a:rPr b="1" lang="en" sz="1800">
                <a:solidFill>
                  <a:schemeClr val="accent1"/>
                </a:solidFill>
              </a:rPr>
              <a:t>June 1: </a:t>
            </a:r>
            <a:r>
              <a:rPr lang="en" sz="1800">
                <a:solidFill>
                  <a:schemeClr val="accent1"/>
                </a:solidFill>
              </a:rPr>
              <a:t>Awards announced</a:t>
            </a:r>
            <a:endParaRPr sz="1800">
              <a:solidFill>
                <a:schemeClr val="accent1"/>
              </a:solidFill>
            </a:endParaRPr>
          </a:p>
          <a:p>
            <a:pPr indent="0" lvl="0" marL="0" rtl="0" algn="l">
              <a:lnSpc>
                <a:spcPct val="100000"/>
              </a:lnSpc>
              <a:spcBef>
                <a:spcPts val="1600"/>
              </a:spcBef>
              <a:spcAft>
                <a:spcPts val="1600"/>
              </a:spcAft>
              <a:buNone/>
            </a:pPr>
            <a:r>
              <a:rPr b="1" lang="en" sz="1800">
                <a:solidFill>
                  <a:schemeClr val="accent1"/>
                </a:solidFill>
              </a:rPr>
              <a:t>July 1:</a:t>
            </a:r>
            <a:r>
              <a:rPr lang="en" sz="1800">
                <a:solidFill>
                  <a:schemeClr val="accent1"/>
                </a:solidFill>
              </a:rPr>
              <a:t>  Grant year begins </a:t>
            </a:r>
            <a:endParaRPr sz="1800">
              <a:solidFill>
                <a:schemeClr val="accen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8"/>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Application Basics</a:t>
            </a:r>
            <a:endParaRPr/>
          </a:p>
        </p:txBody>
      </p:sp>
      <p:sp>
        <p:nvSpPr>
          <p:cNvPr id="220" name="Google Shape;220;p38"/>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Char char="●"/>
            </a:pPr>
            <a:r>
              <a:rPr lang="en" sz="1800">
                <a:solidFill>
                  <a:schemeClr val="accent1"/>
                </a:solidFill>
              </a:rPr>
              <a:t>Organizational Overview (2 pages)</a:t>
            </a:r>
            <a:endParaRPr sz="1800">
              <a:solidFill>
                <a:schemeClr val="accent1"/>
              </a:solidFill>
            </a:endParaRPr>
          </a:p>
          <a:p>
            <a:pPr indent="-342900" lvl="0" marL="457200" rtl="0" algn="l">
              <a:spcBef>
                <a:spcPts val="1000"/>
              </a:spcBef>
              <a:spcAft>
                <a:spcPts val="0"/>
              </a:spcAft>
              <a:buClr>
                <a:schemeClr val="accent1"/>
              </a:buClr>
              <a:buSzPts val="1800"/>
              <a:buChar char="●"/>
            </a:pPr>
            <a:r>
              <a:rPr lang="en" sz="1800">
                <a:solidFill>
                  <a:schemeClr val="accent1"/>
                </a:solidFill>
              </a:rPr>
              <a:t>Program Information (3 pages)</a:t>
            </a:r>
            <a:endParaRPr sz="1800">
              <a:solidFill>
                <a:schemeClr val="accent1"/>
              </a:solidFill>
            </a:endParaRPr>
          </a:p>
          <a:p>
            <a:pPr indent="-342900" lvl="0" marL="457200" rtl="0" algn="l">
              <a:spcBef>
                <a:spcPts val="1000"/>
              </a:spcBef>
              <a:spcAft>
                <a:spcPts val="0"/>
              </a:spcAft>
              <a:buClr>
                <a:schemeClr val="accent1"/>
              </a:buClr>
              <a:buSzPts val="1800"/>
              <a:buChar char="●"/>
            </a:pPr>
            <a:r>
              <a:rPr lang="en" sz="1800">
                <a:solidFill>
                  <a:schemeClr val="accent1"/>
                </a:solidFill>
              </a:rPr>
              <a:t>Evaluation Information (2 pages)</a:t>
            </a:r>
            <a:endParaRPr sz="1800">
              <a:solidFill>
                <a:schemeClr val="accent1"/>
              </a:solidFill>
            </a:endParaRPr>
          </a:p>
          <a:p>
            <a:pPr indent="-342900" lvl="0" marL="457200" rtl="0" algn="l">
              <a:spcBef>
                <a:spcPts val="1000"/>
              </a:spcBef>
              <a:spcAft>
                <a:spcPts val="0"/>
              </a:spcAft>
              <a:buClr>
                <a:schemeClr val="accent1"/>
              </a:buClr>
              <a:buSzPts val="1800"/>
              <a:buChar char="●"/>
            </a:pPr>
            <a:r>
              <a:rPr lang="en" sz="1800">
                <a:solidFill>
                  <a:schemeClr val="accent1"/>
                </a:solidFill>
              </a:rPr>
              <a:t>Budget (1 page)</a:t>
            </a:r>
            <a:endParaRPr sz="1800">
              <a:solidFill>
                <a:schemeClr val="accent1"/>
              </a:solidFill>
            </a:endParaRPr>
          </a:p>
          <a:p>
            <a:pPr indent="-342900" lvl="0" marL="457200" rtl="0" algn="l">
              <a:spcBef>
                <a:spcPts val="1000"/>
              </a:spcBef>
              <a:spcAft>
                <a:spcPts val="0"/>
              </a:spcAft>
              <a:buClr>
                <a:schemeClr val="accent1"/>
              </a:buClr>
              <a:buSzPts val="1800"/>
              <a:buChar char="●"/>
            </a:pPr>
            <a:r>
              <a:rPr lang="en" sz="1800">
                <a:solidFill>
                  <a:schemeClr val="accent1"/>
                </a:solidFill>
              </a:rPr>
              <a:t>Budget narrative (1 page)</a:t>
            </a:r>
            <a:endParaRPr sz="1800">
              <a:solidFill>
                <a:schemeClr val="accent1"/>
              </a:solidFill>
            </a:endParaRPr>
          </a:p>
          <a:p>
            <a:pPr indent="-342900" lvl="0" marL="457200" rtl="0" algn="l">
              <a:spcBef>
                <a:spcPts val="1000"/>
              </a:spcBef>
              <a:spcAft>
                <a:spcPts val="1000"/>
              </a:spcAft>
              <a:buClr>
                <a:schemeClr val="accent1"/>
              </a:buClr>
              <a:buSzPts val="1800"/>
              <a:buChar char="●"/>
            </a:pPr>
            <a:r>
              <a:rPr lang="en" sz="1800">
                <a:solidFill>
                  <a:schemeClr val="accent1"/>
                </a:solidFill>
              </a:rPr>
              <a:t>Supplemental information (all internal documents)</a:t>
            </a:r>
            <a:endParaRPr sz="1800">
              <a:solidFill>
                <a:schemeClr val="accen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Tips for Applicants from Reviewers</a:t>
            </a:r>
            <a:endParaRPr/>
          </a:p>
          <a:p>
            <a:pPr indent="0" lvl="0" marL="0" rtl="0" algn="l">
              <a:spcBef>
                <a:spcPts val="0"/>
              </a:spcBef>
              <a:spcAft>
                <a:spcPts val="0"/>
              </a:spcAft>
              <a:buNone/>
            </a:pPr>
            <a:r>
              <a:t/>
            </a:r>
            <a:endParaRPr/>
          </a:p>
        </p:txBody>
      </p:sp>
      <p:sp>
        <p:nvSpPr>
          <p:cNvPr id="226" name="Google Shape;226;p39"/>
          <p:cNvSpPr txBox="1"/>
          <p:nvPr>
            <p:ph idx="1" type="body"/>
          </p:nvPr>
        </p:nvSpPr>
        <p:spPr>
          <a:xfrm>
            <a:off x="4659500" y="106450"/>
            <a:ext cx="4166400" cy="46041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accent1"/>
              </a:buClr>
              <a:buSzPts val="1800"/>
              <a:buChar char="●"/>
            </a:pPr>
            <a:r>
              <a:rPr lang="en" sz="1800">
                <a:solidFill>
                  <a:schemeClr val="accent1"/>
                </a:solidFill>
              </a:rPr>
              <a:t>Don’t use acronyms</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Remember, we don’t know as much about your work as you do</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Don’t ask for the maximum amount “just because”</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Give us details about how you’ll use this funding (budget is important!) </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We notice when you don’t answer a question</a:t>
            </a:r>
            <a:endParaRPr sz="1800">
              <a:solidFill>
                <a:schemeClr val="accent1"/>
              </a:solidFill>
            </a:endParaRPr>
          </a:p>
          <a:p>
            <a:pPr indent="-342900" lvl="0" marL="457200" rtl="0" algn="l">
              <a:lnSpc>
                <a:spcPct val="100000"/>
              </a:lnSpc>
              <a:spcBef>
                <a:spcPts val="1000"/>
              </a:spcBef>
              <a:spcAft>
                <a:spcPts val="0"/>
              </a:spcAft>
              <a:buClr>
                <a:schemeClr val="accent1"/>
              </a:buClr>
              <a:buSzPts val="1800"/>
              <a:buChar char="●"/>
            </a:pPr>
            <a:r>
              <a:rPr lang="en" sz="1800">
                <a:solidFill>
                  <a:schemeClr val="accent1"/>
                </a:solidFill>
              </a:rPr>
              <a:t>Ask questions before submitting</a:t>
            </a:r>
            <a:endParaRPr sz="1800">
              <a:solidFill>
                <a:schemeClr val="accent1"/>
              </a:solidFill>
            </a:endParaRPr>
          </a:p>
          <a:p>
            <a:pPr indent="-342900" lvl="0" marL="457200" rtl="0" algn="l">
              <a:lnSpc>
                <a:spcPct val="100000"/>
              </a:lnSpc>
              <a:spcBef>
                <a:spcPts val="1000"/>
              </a:spcBef>
              <a:spcAft>
                <a:spcPts val="1000"/>
              </a:spcAft>
              <a:buClr>
                <a:schemeClr val="accent1"/>
              </a:buClr>
              <a:buSzPts val="1800"/>
              <a:buChar char="●"/>
            </a:pPr>
            <a:r>
              <a:rPr lang="en" sz="1800">
                <a:solidFill>
                  <a:schemeClr val="accent1"/>
                </a:solidFill>
              </a:rPr>
              <a:t>We wish we could fully fund every request</a:t>
            </a:r>
            <a:endParaRPr sz="1800">
              <a:solidFill>
                <a:schemeClr val="accen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40"/>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We’re here to help!</a:t>
            </a:r>
            <a:endParaRPr/>
          </a:p>
        </p:txBody>
      </p:sp>
      <p:sp>
        <p:nvSpPr>
          <p:cNvPr id="232" name="Google Shape;232;p40"/>
          <p:cNvSpPr txBox="1"/>
          <p:nvPr>
            <p:ph idx="1" type="body"/>
          </p:nvPr>
        </p:nvSpPr>
        <p:spPr>
          <a:xfrm>
            <a:off x="4644675" y="380850"/>
            <a:ext cx="4166400" cy="4218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400"/>
              <a:t>Questions about RFP/Application:</a:t>
            </a:r>
            <a:endParaRPr b="1" sz="1400"/>
          </a:p>
          <a:p>
            <a:pPr indent="0" lvl="0" marL="0" rtl="0" algn="l">
              <a:lnSpc>
                <a:spcPct val="100000"/>
              </a:lnSpc>
              <a:spcBef>
                <a:spcPts val="0"/>
              </a:spcBef>
              <a:spcAft>
                <a:spcPts val="0"/>
              </a:spcAft>
              <a:buNone/>
            </a:pPr>
            <a:r>
              <a:rPr lang="en" sz="1400"/>
              <a:t>Helena D. Van Voorst</a:t>
            </a:r>
            <a:endParaRPr sz="1400"/>
          </a:p>
          <a:p>
            <a:pPr indent="0" lvl="0" marL="0" rtl="0" algn="l">
              <a:lnSpc>
                <a:spcPct val="100000"/>
              </a:lnSpc>
              <a:spcBef>
                <a:spcPts val="0"/>
              </a:spcBef>
              <a:spcAft>
                <a:spcPts val="0"/>
              </a:spcAft>
              <a:buNone/>
            </a:pPr>
            <a:r>
              <a:rPr lang="en" sz="1400"/>
              <a:t>Executive Director</a:t>
            </a:r>
            <a:endParaRPr sz="1400"/>
          </a:p>
          <a:p>
            <a:pPr indent="0" lvl="0" marL="0" rtl="0" algn="l">
              <a:lnSpc>
                <a:spcPct val="100000"/>
              </a:lnSpc>
              <a:spcBef>
                <a:spcPts val="0"/>
              </a:spcBef>
              <a:spcAft>
                <a:spcPts val="0"/>
              </a:spcAft>
              <a:buNone/>
            </a:pPr>
            <a:r>
              <a:rPr lang="en" sz="1400" u="sng">
                <a:solidFill>
                  <a:schemeClr val="hlink"/>
                </a:solidFill>
                <a:hlinkClick r:id="rId3"/>
              </a:rPr>
              <a:t>helena@unitedwayaddisoncounty.org</a:t>
            </a:r>
            <a:endParaRPr sz="1400"/>
          </a:p>
          <a:p>
            <a:pPr indent="0" lvl="0" marL="0" rtl="0" algn="l">
              <a:lnSpc>
                <a:spcPct val="100000"/>
              </a:lnSpc>
              <a:spcBef>
                <a:spcPts val="0"/>
              </a:spcBef>
              <a:spcAft>
                <a:spcPts val="0"/>
              </a:spcAft>
              <a:buNone/>
            </a:pPr>
            <a:r>
              <a:t/>
            </a:r>
            <a:endParaRPr b="1" sz="1400"/>
          </a:p>
          <a:p>
            <a:pPr indent="0" lvl="0" marL="0" rtl="0" algn="l">
              <a:lnSpc>
                <a:spcPct val="100000"/>
              </a:lnSpc>
              <a:spcBef>
                <a:spcPts val="0"/>
              </a:spcBef>
              <a:spcAft>
                <a:spcPts val="0"/>
              </a:spcAft>
              <a:buNone/>
            </a:pPr>
            <a:r>
              <a:rPr lang="en" sz="1400"/>
              <a:t>Lee Bilson</a:t>
            </a:r>
            <a:endParaRPr sz="1400"/>
          </a:p>
          <a:p>
            <a:pPr indent="0" lvl="0" marL="0" rtl="0" algn="l">
              <a:lnSpc>
                <a:spcPct val="100000"/>
              </a:lnSpc>
              <a:spcBef>
                <a:spcPts val="0"/>
              </a:spcBef>
              <a:spcAft>
                <a:spcPts val="0"/>
              </a:spcAft>
              <a:buNone/>
            </a:pPr>
            <a:r>
              <a:rPr lang="en" sz="1400"/>
              <a:t>Office Manager</a:t>
            </a:r>
            <a:endParaRPr sz="1400"/>
          </a:p>
          <a:p>
            <a:pPr indent="0" lvl="0" marL="0" rtl="0" algn="l">
              <a:lnSpc>
                <a:spcPct val="100000"/>
              </a:lnSpc>
              <a:spcBef>
                <a:spcPts val="0"/>
              </a:spcBef>
              <a:spcAft>
                <a:spcPts val="0"/>
              </a:spcAft>
              <a:buNone/>
            </a:pPr>
            <a:r>
              <a:rPr lang="en" sz="1400" u="sng">
                <a:solidFill>
                  <a:schemeClr val="hlink"/>
                </a:solidFill>
                <a:hlinkClick r:id="rId4"/>
              </a:rPr>
              <a:t>lee@unitedwayaddisoncounty.org</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b="1" lang="en" sz="1400"/>
              <a:t>Questions about being a reviewer:</a:t>
            </a:r>
            <a:endParaRPr b="1" sz="1400"/>
          </a:p>
          <a:p>
            <a:pPr indent="0" lvl="0" marL="0" rtl="0" algn="l">
              <a:lnSpc>
                <a:spcPct val="100000"/>
              </a:lnSpc>
              <a:spcBef>
                <a:spcPts val="0"/>
              </a:spcBef>
              <a:spcAft>
                <a:spcPts val="0"/>
              </a:spcAft>
              <a:buNone/>
            </a:pPr>
            <a:r>
              <a:rPr lang="en" sz="1400"/>
              <a:t>Linnea Oosterman</a:t>
            </a:r>
            <a:endParaRPr sz="1400"/>
          </a:p>
          <a:p>
            <a:pPr indent="0" lvl="0" marL="0" rtl="0" algn="l">
              <a:lnSpc>
                <a:spcPct val="100000"/>
              </a:lnSpc>
              <a:spcBef>
                <a:spcPts val="0"/>
              </a:spcBef>
              <a:spcAft>
                <a:spcPts val="0"/>
              </a:spcAft>
              <a:buNone/>
            </a:pPr>
            <a:r>
              <a:rPr lang="en" sz="1400"/>
              <a:t>Volunteer &amp; Outreach </a:t>
            </a:r>
            <a:r>
              <a:rPr lang="en" sz="1400"/>
              <a:t>Coordinator</a:t>
            </a:r>
            <a:r>
              <a:rPr lang="en" sz="1400"/>
              <a:t> </a:t>
            </a:r>
            <a:endParaRPr sz="1400"/>
          </a:p>
          <a:p>
            <a:pPr indent="0" lvl="0" marL="0" rtl="0" algn="l">
              <a:lnSpc>
                <a:spcPct val="100000"/>
              </a:lnSpc>
              <a:spcBef>
                <a:spcPts val="0"/>
              </a:spcBef>
              <a:spcAft>
                <a:spcPts val="0"/>
              </a:spcAft>
              <a:buNone/>
            </a:pPr>
            <a:r>
              <a:rPr lang="en" sz="1400" u="sng">
                <a:solidFill>
                  <a:schemeClr val="hlink"/>
                </a:solidFill>
                <a:hlinkClick r:id="rId5"/>
              </a:rPr>
              <a:t>linnea@unitedwayaddisoncounty.org</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b="1" lang="en" sz="1400"/>
              <a:t>Questions about grant payments:</a:t>
            </a:r>
            <a:endParaRPr b="1" sz="1400"/>
          </a:p>
          <a:p>
            <a:pPr indent="0" lvl="0" marL="0" rtl="0" algn="l">
              <a:lnSpc>
                <a:spcPct val="100000"/>
              </a:lnSpc>
              <a:spcBef>
                <a:spcPts val="0"/>
              </a:spcBef>
              <a:spcAft>
                <a:spcPts val="0"/>
              </a:spcAft>
              <a:buNone/>
            </a:pPr>
            <a:r>
              <a:rPr lang="en" sz="1400"/>
              <a:t>Steve Williams</a:t>
            </a:r>
            <a:endParaRPr sz="1400"/>
          </a:p>
          <a:p>
            <a:pPr indent="0" lvl="0" marL="0" rtl="0" algn="l">
              <a:lnSpc>
                <a:spcPct val="100000"/>
              </a:lnSpc>
              <a:spcBef>
                <a:spcPts val="0"/>
              </a:spcBef>
              <a:spcAft>
                <a:spcPts val="0"/>
              </a:spcAft>
              <a:buNone/>
            </a:pPr>
            <a:r>
              <a:rPr lang="en" sz="1400"/>
              <a:t>Accounting Manager</a:t>
            </a:r>
            <a:endParaRPr sz="1400"/>
          </a:p>
          <a:p>
            <a:pPr indent="0" lvl="0" marL="0" rtl="0" algn="l">
              <a:lnSpc>
                <a:spcPct val="100000"/>
              </a:lnSpc>
              <a:spcBef>
                <a:spcPts val="0"/>
              </a:spcBef>
              <a:spcAft>
                <a:spcPts val="0"/>
              </a:spcAft>
              <a:buNone/>
            </a:pPr>
            <a:r>
              <a:rPr lang="en" sz="1400"/>
              <a:t>steve@unitedwayaddisoncounty.org</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lang="en" sz="1400"/>
              <a:t>802-388-7189</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Exercise #1:  What do you want funding for?</a:t>
            </a:r>
            <a:endParaRPr/>
          </a:p>
        </p:txBody>
      </p:sp>
      <p:sp>
        <p:nvSpPr>
          <p:cNvPr id="82" name="Google Shape;82;p15"/>
          <p:cNvSpPr txBox="1"/>
          <p:nvPr>
            <p:ph idx="1" type="body"/>
          </p:nvPr>
        </p:nvSpPr>
        <p:spPr>
          <a:xfrm>
            <a:off x="311700" y="1505700"/>
            <a:ext cx="8520600" cy="3076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accent1"/>
              </a:buClr>
              <a:buSzPts val="1800"/>
              <a:buChar char="●"/>
            </a:pPr>
            <a:r>
              <a:rPr lang="en" sz="1800">
                <a:solidFill>
                  <a:schemeClr val="accent1"/>
                </a:solidFill>
              </a:rPr>
              <a:t>Name of your program</a:t>
            </a:r>
            <a:endParaRPr sz="1800">
              <a:solidFill>
                <a:schemeClr val="accent1"/>
              </a:solidFill>
            </a:endParaRPr>
          </a:p>
          <a:p>
            <a:pPr indent="-342900" lvl="0" marL="457200" rtl="0" algn="l">
              <a:lnSpc>
                <a:spcPct val="150000"/>
              </a:lnSpc>
              <a:spcBef>
                <a:spcPts val="0"/>
              </a:spcBef>
              <a:spcAft>
                <a:spcPts val="0"/>
              </a:spcAft>
              <a:buClr>
                <a:schemeClr val="accent1"/>
              </a:buClr>
              <a:buSzPts val="1800"/>
              <a:buChar char="●"/>
            </a:pPr>
            <a:r>
              <a:rPr lang="en" sz="1800">
                <a:solidFill>
                  <a:schemeClr val="accent1"/>
                </a:solidFill>
              </a:rPr>
              <a:t>Problem you’re trying to solve</a:t>
            </a:r>
            <a:endParaRPr sz="1800">
              <a:solidFill>
                <a:schemeClr val="accent1"/>
              </a:solidFill>
            </a:endParaRPr>
          </a:p>
          <a:p>
            <a:pPr indent="-342900" lvl="0" marL="457200" rtl="0" algn="l">
              <a:lnSpc>
                <a:spcPct val="150000"/>
              </a:lnSpc>
              <a:spcBef>
                <a:spcPts val="0"/>
              </a:spcBef>
              <a:spcAft>
                <a:spcPts val="0"/>
              </a:spcAft>
              <a:buClr>
                <a:schemeClr val="accent1"/>
              </a:buClr>
              <a:buSzPts val="1800"/>
              <a:buChar char="●"/>
            </a:pPr>
            <a:r>
              <a:rPr lang="en" sz="1800">
                <a:solidFill>
                  <a:schemeClr val="accent1"/>
                </a:solidFill>
              </a:rPr>
              <a:t>Who you’ll be helping</a:t>
            </a:r>
            <a:endParaRPr sz="1800">
              <a:solidFill>
                <a:schemeClr val="accent1"/>
              </a:solidFill>
            </a:endParaRPr>
          </a:p>
          <a:p>
            <a:pPr indent="-342900" lvl="0" marL="457200" rtl="0" algn="l">
              <a:lnSpc>
                <a:spcPct val="150000"/>
              </a:lnSpc>
              <a:spcBef>
                <a:spcPts val="0"/>
              </a:spcBef>
              <a:spcAft>
                <a:spcPts val="0"/>
              </a:spcAft>
              <a:buClr>
                <a:schemeClr val="accent1"/>
              </a:buClr>
              <a:buSzPts val="1800"/>
              <a:buChar char="●"/>
            </a:pPr>
            <a:r>
              <a:rPr lang="en" sz="1800">
                <a:solidFill>
                  <a:schemeClr val="accent1"/>
                </a:solidFill>
              </a:rPr>
              <a:t>Where do those people live?</a:t>
            </a:r>
            <a:endParaRPr sz="1800">
              <a:solidFill>
                <a:schemeClr val="accent1"/>
              </a:solidFill>
            </a:endParaRPr>
          </a:p>
          <a:p>
            <a:pPr indent="-342900" lvl="0" marL="457200" rtl="0" algn="l">
              <a:lnSpc>
                <a:spcPct val="150000"/>
              </a:lnSpc>
              <a:spcBef>
                <a:spcPts val="0"/>
              </a:spcBef>
              <a:spcAft>
                <a:spcPts val="0"/>
              </a:spcAft>
              <a:buClr>
                <a:schemeClr val="accent1"/>
              </a:buClr>
              <a:buSzPts val="1800"/>
              <a:buChar char="●"/>
            </a:pPr>
            <a:r>
              <a:rPr lang="en" sz="1800">
                <a:solidFill>
                  <a:schemeClr val="accent1"/>
                </a:solidFill>
              </a:rPr>
              <a:t>Outcome your program will achieve</a:t>
            </a:r>
            <a:endParaRPr sz="1800">
              <a:solidFill>
                <a:schemeClr val="accent1"/>
              </a:solidFill>
            </a:endParaRPr>
          </a:p>
          <a:p>
            <a:pPr indent="-342900" lvl="0" marL="457200" rtl="0" algn="l">
              <a:lnSpc>
                <a:spcPct val="150000"/>
              </a:lnSpc>
              <a:spcBef>
                <a:spcPts val="0"/>
              </a:spcBef>
              <a:spcAft>
                <a:spcPts val="0"/>
              </a:spcAft>
              <a:buClr>
                <a:schemeClr val="accent1"/>
              </a:buClr>
              <a:buSzPts val="1800"/>
              <a:buChar char="●"/>
            </a:pPr>
            <a:r>
              <a:rPr lang="en" sz="1800">
                <a:solidFill>
                  <a:schemeClr val="accent1"/>
                </a:solidFill>
              </a:rPr>
              <a:t>Cost to run the program for 1 yr</a:t>
            </a:r>
            <a:endParaRPr sz="1800">
              <a:solidFill>
                <a:schemeClr val="accent1"/>
              </a:solidFill>
            </a:endParaRPr>
          </a:p>
          <a:p>
            <a:pPr indent="-342900" lvl="0" marL="457200" rtl="0" algn="l">
              <a:lnSpc>
                <a:spcPct val="150000"/>
              </a:lnSpc>
              <a:spcBef>
                <a:spcPts val="0"/>
              </a:spcBef>
              <a:spcAft>
                <a:spcPts val="0"/>
              </a:spcAft>
              <a:buClr>
                <a:schemeClr val="accent1"/>
              </a:buClr>
              <a:buSzPts val="1800"/>
              <a:buChar char="●"/>
            </a:pPr>
            <a:r>
              <a:rPr lang="en" sz="1800">
                <a:solidFill>
                  <a:schemeClr val="accent1"/>
                </a:solidFill>
              </a:rPr>
              <a:t>How much you’d like to ask for</a:t>
            </a:r>
            <a:endParaRPr sz="1800">
              <a:solidFill>
                <a:schemeClr val="accent1"/>
              </a:solidFill>
            </a:endParaRPr>
          </a:p>
          <a:p>
            <a:pPr indent="-342900" lvl="0" marL="457200" rtl="0" algn="l">
              <a:lnSpc>
                <a:spcPct val="150000"/>
              </a:lnSpc>
              <a:spcBef>
                <a:spcPts val="0"/>
              </a:spcBef>
              <a:spcAft>
                <a:spcPts val="0"/>
              </a:spcAft>
              <a:buClr>
                <a:schemeClr val="accent1"/>
              </a:buClr>
              <a:buSzPts val="1800"/>
              <a:buChar char="●"/>
            </a:pPr>
            <a:r>
              <a:rPr lang="en" sz="1800">
                <a:solidFill>
                  <a:schemeClr val="accent1"/>
                </a:solidFill>
              </a:rPr>
              <a:t>Why do you need that much?</a:t>
            </a:r>
            <a:endParaRPr sz="180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Grant Research Tools</a:t>
            </a:r>
            <a:endParaRPr/>
          </a:p>
        </p:txBody>
      </p:sp>
      <p:sp>
        <p:nvSpPr>
          <p:cNvPr id="88" name="Google Shape;88;p16"/>
          <p:cNvSpPr txBox="1"/>
          <p:nvPr>
            <p:ph idx="1" type="body"/>
          </p:nvPr>
        </p:nvSpPr>
        <p:spPr>
          <a:xfrm>
            <a:off x="311700" y="1505700"/>
            <a:ext cx="8573400" cy="307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000">
                <a:solidFill>
                  <a:schemeClr val="accent1"/>
                </a:solidFill>
                <a:latin typeface="Merriweather"/>
                <a:ea typeface="Merriweather"/>
                <a:cs typeface="Merriweather"/>
                <a:sym typeface="Merriweather"/>
              </a:rPr>
              <a:t>The Grantmenship Center:</a:t>
            </a:r>
            <a:endParaRPr sz="30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0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rPr lang="en" sz="3000" u="sng">
                <a:solidFill>
                  <a:schemeClr val="accent5"/>
                </a:solidFill>
                <a:latin typeface="Arial"/>
                <a:ea typeface="Arial"/>
                <a:cs typeface="Arial"/>
                <a:sym typeface="Arial"/>
                <a:hlinkClick r:id="rId3"/>
              </a:rPr>
              <a:t>https://www.tgci.com</a:t>
            </a:r>
            <a:endParaRPr sz="30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Grant Research Tools</a:t>
            </a:r>
            <a:endParaRPr/>
          </a:p>
        </p:txBody>
      </p:sp>
      <p:sp>
        <p:nvSpPr>
          <p:cNvPr id="94" name="Google Shape;94;p17"/>
          <p:cNvSpPr txBox="1"/>
          <p:nvPr>
            <p:ph idx="1" type="body"/>
          </p:nvPr>
        </p:nvSpPr>
        <p:spPr>
          <a:xfrm>
            <a:off x="311700" y="1505700"/>
            <a:ext cx="8832300" cy="307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000">
                <a:solidFill>
                  <a:schemeClr val="accent1"/>
                </a:solidFill>
                <a:latin typeface="Merriweather"/>
                <a:ea typeface="Merriweather"/>
                <a:cs typeface="Merriweather"/>
                <a:sym typeface="Merriweather"/>
              </a:rPr>
              <a:t>VT Directory of Foundations Online</a:t>
            </a:r>
            <a:endParaRPr sz="30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rPr lang="en" sz="3000" u="sng">
                <a:solidFill>
                  <a:schemeClr val="accent5"/>
                </a:solidFill>
                <a:latin typeface="Arial"/>
                <a:ea typeface="Arial"/>
                <a:cs typeface="Arial"/>
                <a:sym typeface="Arial"/>
                <a:hlinkClick r:id="rId3"/>
              </a:rPr>
              <a:t>https://fdovermont.foundationcenter.org</a:t>
            </a:r>
            <a:endParaRPr sz="36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rPr lang="en" sz="3000">
                <a:solidFill>
                  <a:schemeClr val="accent1"/>
                </a:solidFill>
                <a:latin typeface="Merriweather"/>
                <a:ea typeface="Merriweather"/>
                <a:cs typeface="Merriweather"/>
                <a:sym typeface="Merriweather"/>
              </a:rPr>
              <a:t>Foundation Directory Online available FREE at Brooks Memorial Library in Brattleboro </a:t>
            </a:r>
            <a:endParaRPr sz="30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Grant Research Tools</a:t>
            </a:r>
            <a:endParaRPr/>
          </a:p>
        </p:txBody>
      </p:sp>
      <p:sp>
        <p:nvSpPr>
          <p:cNvPr id="100" name="Google Shape;100;p18"/>
          <p:cNvSpPr txBox="1"/>
          <p:nvPr>
            <p:ph idx="1" type="body"/>
          </p:nvPr>
        </p:nvSpPr>
        <p:spPr>
          <a:xfrm>
            <a:off x="311700" y="1505700"/>
            <a:ext cx="8573400" cy="307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000">
                <a:solidFill>
                  <a:schemeClr val="accent1"/>
                </a:solidFill>
                <a:latin typeface="Merriweather"/>
                <a:ea typeface="Merriweather"/>
                <a:cs typeface="Merriweather"/>
                <a:sym typeface="Merriweather"/>
              </a:rPr>
              <a:t>990 Finder</a:t>
            </a:r>
            <a:endParaRPr sz="30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rPr lang="en" sz="3000" u="sng">
                <a:solidFill>
                  <a:schemeClr val="accent5"/>
                </a:solidFill>
                <a:latin typeface="Arial"/>
                <a:ea typeface="Arial"/>
                <a:cs typeface="Arial"/>
                <a:sym typeface="Arial"/>
                <a:hlinkClick r:id="rId3"/>
              </a:rPr>
              <a:t>https://candid.org/research-and-verify-nonprofits/990-finder</a:t>
            </a:r>
            <a:r>
              <a:rPr lang="en" sz="3000">
                <a:solidFill>
                  <a:schemeClr val="accent1"/>
                </a:solidFill>
                <a:latin typeface="Merriweather"/>
                <a:ea typeface="Merriweather"/>
                <a:cs typeface="Merriweather"/>
                <a:sym typeface="Merriweather"/>
              </a:rPr>
              <a:t> </a:t>
            </a:r>
            <a:endParaRPr sz="30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Grant Research Tools</a:t>
            </a:r>
            <a:endParaRPr/>
          </a:p>
        </p:txBody>
      </p:sp>
      <p:sp>
        <p:nvSpPr>
          <p:cNvPr id="106" name="Google Shape;106;p19"/>
          <p:cNvSpPr txBox="1"/>
          <p:nvPr>
            <p:ph idx="1" type="body"/>
          </p:nvPr>
        </p:nvSpPr>
        <p:spPr>
          <a:xfrm>
            <a:off x="311700" y="1505700"/>
            <a:ext cx="8573400" cy="307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000">
                <a:solidFill>
                  <a:schemeClr val="accent1"/>
                </a:solidFill>
                <a:latin typeface="Merriweather"/>
                <a:ea typeface="Merriweather"/>
                <a:cs typeface="Merriweather"/>
                <a:sym typeface="Merriweather"/>
              </a:rPr>
              <a:t>For Federal Grants</a:t>
            </a:r>
            <a:endParaRPr sz="30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0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rPr lang="en" sz="3000" u="sng">
                <a:solidFill>
                  <a:schemeClr val="hlink"/>
                </a:solidFill>
                <a:latin typeface="Arial"/>
                <a:ea typeface="Arial"/>
                <a:cs typeface="Arial"/>
                <a:sym typeface="Arial"/>
                <a:hlinkClick r:id="rId3"/>
              </a:rPr>
              <a:t>https://www.grants.gov</a:t>
            </a:r>
            <a:r>
              <a:rPr lang="en" sz="3000">
                <a:solidFill>
                  <a:schemeClr val="accent1"/>
                </a:solidFill>
                <a:latin typeface="Arial"/>
                <a:ea typeface="Arial"/>
                <a:cs typeface="Arial"/>
                <a:sym typeface="Arial"/>
              </a:rPr>
              <a:t> </a:t>
            </a:r>
            <a:endParaRPr sz="30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Grant Research Tools</a:t>
            </a:r>
            <a:endParaRPr/>
          </a:p>
        </p:txBody>
      </p:sp>
      <p:sp>
        <p:nvSpPr>
          <p:cNvPr id="112" name="Google Shape;112;p20"/>
          <p:cNvSpPr txBox="1"/>
          <p:nvPr>
            <p:ph idx="1" type="body"/>
          </p:nvPr>
        </p:nvSpPr>
        <p:spPr>
          <a:xfrm>
            <a:off x="311700" y="1505700"/>
            <a:ext cx="8573400" cy="307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000">
                <a:solidFill>
                  <a:schemeClr val="accent1"/>
                </a:solidFill>
                <a:latin typeface="Merriweather"/>
                <a:ea typeface="Merriweather"/>
                <a:cs typeface="Merriweather"/>
                <a:sym typeface="Merriweather"/>
              </a:rPr>
              <a:t>Your Board of Directors</a:t>
            </a:r>
            <a:endParaRPr sz="30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0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rPr lang="en" sz="3000">
                <a:solidFill>
                  <a:schemeClr val="accent1"/>
                </a:solidFill>
                <a:latin typeface="Merriweather"/>
                <a:ea typeface="Merriweather"/>
                <a:cs typeface="Merriweather"/>
                <a:sym typeface="Merriweather"/>
              </a:rPr>
              <a:t>Other organizations’ Annual Reports</a:t>
            </a:r>
            <a:endParaRPr sz="30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0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rPr lang="en" sz="3000">
                <a:solidFill>
                  <a:schemeClr val="accent1"/>
                </a:solidFill>
                <a:latin typeface="Merriweather"/>
                <a:ea typeface="Merriweather"/>
                <a:cs typeface="Merriweather"/>
                <a:sym typeface="Merriweather"/>
              </a:rPr>
              <a:t>Google</a:t>
            </a:r>
            <a:endParaRPr sz="30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3600">
              <a:solidFill>
                <a:schemeClr val="accent1"/>
              </a:solidFill>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Things to research before you begin writing:</a:t>
            </a:r>
            <a:endParaRPr/>
          </a:p>
        </p:txBody>
      </p:sp>
      <p:sp>
        <p:nvSpPr>
          <p:cNvPr id="118" name="Google Shape;118;p21"/>
          <p:cNvSpPr txBox="1"/>
          <p:nvPr>
            <p:ph idx="1" type="body"/>
          </p:nvPr>
        </p:nvSpPr>
        <p:spPr>
          <a:xfrm>
            <a:off x="4644675" y="360025"/>
            <a:ext cx="4166400" cy="45531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chemeClr val="accent1"/>
              </a:buClr>
              <a:buSzPts val="1800"/>
              <a:buChar char="●"/>
            </a:pPr>
            <a:r>
              <a:rPr lang="en" sz="1800">
                <a:solidFill>
                  <a:schemeClr val="accent1"/>
                </a:solidFill>
              </a:rPr>
              <a:t>Eligibility requirements </a:t>
            </a:r>
            <a:endParaRPr sz="1800">
              <a:solidFill>
                <a:schemeClr val="accent1"/>
              </a:solidFill>
            </a:endParaRPr>
          </a:p>
          <a:p>
            <a:pPr indent="-342900" lvl="0" marL="457200" rtl="0" algn="l">
              <a:lnSpc>
                <a:spcPct val="200000"/>
              </a:lnSpc>
              <a:spcBef>
                <a:spcPts val="0"/>
              </a:spcBef>
              <a:spcAft>
                <a:spcPts val="0"/>
              </a:spcAft>
              <a:buClr>
                <a:schemeClr val="accent1"/>
              </a:buClr>
              <a:buSzPts val="1800"/>
              <a:buChar char="●"/>
            </a:pPr>
            <a:r>
              <a:rPr lang="en" sz="1800">
                <a:solidFill>
                  <a:schemeClr val="accent1"/>
                </a:solidFill>
              </a:rPr>
              <a:t>Application information </a:t>
            </a:r>
            <a:endParaRPr sz="1800">
              <a:solidFill>
                <a:schemeClr val="accent1"/>
              </a:solidFill>
            </a:endParaRPr>
          </a:p>
          <a:p>
            <a:pPr indent="-342900" lvl="0" marL="457200" rtl="0" algn="l">
              <a:lnSpc>
                <a:spcPct val="200000"/>
              </a:lnSpc>
              <a:spcBef>
                <a:spcPts val="0"/>
              </a:spcBef>
              <a:spcAft>
                <a:spcPts val="0"/>
              </a:spcAft>
              <a:buClr>
                <a:schemeClr val="accent1"/>
              </a:buClr>
              <a:buSzPts val="1800"/>
              <a:buChar char="●"/>
            </a:pPr>
            <a:r>
              <a:rPr lang="en" sz="1800">
                <a:solidFill>
                  <a:schemeClr val="accent1"/>
                </a:solidFill>
              </a:rPr>
              <a:t>Reporting requirements </a:t>
            </a:r>
            <a:endParaRPr sz="1800">
              <a:solidFill>
                <a:schemeClr val="accent1"/>
              </a:solidFill>
            </a:endParaRPr>
          </a:p>
          <a:p>
            <a:pPr indent="-342900" lvl="0" marL="457200" rtl="0" algn="l">
              <a:lnSpc>
                <a:spcPct val="200000"/>
              </a:lnSpc>
              <a:spcBef>
                <a:spcPts val="0"/>
              </a:spcBef>
              <a:spcAft>
                <a:spcPts val="0"/>
              </a:spcAft>
              <a:buClr>
                <a:schemeClr val="accent1"/>
              </a:buClr>
              <a:buSzPts val="1800"/>
              <a:buChar char="●"/>
            </a:pPr>
            <a:r>
              <a:rPr lang="en" sz="1800">
                <a:solidFill>
                  <a:schemeClr val="accent1"/>
                </a:solidFill>
              </a:rPr>
              <a:t>Funding restrictions/requirements </a:t>
            </a:r>
            <a:endParaRPr sz="1800">
              <a:solidFill>
                <a:schemeClr val="accent1"/>
              </a:solidFill>
            </a:endParaRPr>
          </a:p>
          <a:p>
            <a:pPr indent="-342900" lvl="0" marL="457200" rtl="0" algn="l">
              <a:lnSpc>
                <a:spcPct val="200000"/>
              </a:lnSpc>
              <a:spcBef>
                <a:spcPts val="0"/>
              </a:spcBef>
              <a:spcAft>
                <a:spcPts val="0"/>
              </a:spcAft>
              <a:buClr>
                <a:schemeClr val="accent1"/>
              </a:buClr>
              <a:buSzPts val="1800"/>
              <a:buChar char="●"/>
            </a:pPr>
            <a:r>
              <a:rPr lang="en" sz="1800">
                <a:solidFill>
                  <a:schemeClr val="accent1"/>
                </a:solidFill>
              </a:rPr>
              <a:t>990</a:t>
            </a:r>
            <a:endParaRPr sz="1800">
              <a:solidFill>
                <a:schemeClr val="accent1"/>
              </a:solidFill>
            </a:endParaRPr>
          </a:p>
          <a:p>
            <a:pPr indent="-342900" lvl="0" marL="457200" rtl="0" algn="l">
              <a:lnSpc>
                <a:spcPct val="200000"/>
              </a:lnSpc>
              <a:spcBef>
                <a:spcPts val="0"/>
              </a:spcBef>
              <a:spcAft>
                <a:spcPts val="0"/>
              </a:spcAft>
              <a:buClr>
                <a:schemeClr val="accent1"/>
              </a:buClr>
              <a:buSzPts val="1800"/>
              <a:buChar char="●"/>
            </a:pPr>
            <a:r>
              <a:rPr lang="en" sz="1800">
                <a:solidFill>
                  <a:schemeClr val="accent1"/>
                </a:solidFill>
              </a:rPr>
              <a:t>Questions </a:t>
            </a:r>
            <a:r>
              <a:rPr i="1" lang="en" sz="1800">
                <a:solidFill>
                  <a:schemeClr val="accent1"/>
                </a:solidFill>
              </a:rPr>
              <a:t>you </a:t>
            </a:r>
            <a:r>
              <a:rPr lang="en" sz="1800">
                <a:solidFill>
                  <a:schemeClr val="accent1"/>
                </a:solidFill>
              </a:rPr>
              <a:t>have for </a:t>
            </a:r>
            <a:r>
              <a:rPr i="1" lang="en" sz="1800">
                <a:solidFill>
                  <a:schemeClr val="accent1"/>
                </a:solidFill>
              </a:rPr>
              <a:t>them</a:t>
            </a:r>
            <a:endParaRPr i="1" sz="1800">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